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5" r:id="rId4"/>
    <p:sldId id="272" r:id="rId5"/>
    <p:sldId id="264" r:id="rId6"/>
    <p:sldId id="262" r:id="rId7"/>
    <p:sldId id="277" r:id="rId8"/>
    <p:sldId id="267" r:id="rId9"/>
    <p:sldId id="271" r:id="rId10"/>
    <p:sldId id="268" r:id="rId11"/>
    <p:sldId id="269" r:id="rId12"/>
    <p:sldId id="270" r:id="rId13"/>
    <p:sldId id="274" r:id="rId14"/>
    <p:sldId id="275"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75" d="100"/>
          <a:sy n="75" d="100"/>
        </p:scale>
        <p:origin x="1685"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859FBAF-D326-475E-8D76-7CD049358427}" type="datetimeFigureOut">
              <a:rPr lang="de-DE" smtClean="0"/>
              <a:pPr/>
              <a:t>19.04.2020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686641-9C80-4129-83B3-B902F35FFFF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9FBAF-D326-475E-8D76-7CD049358427}" type="datetimeFigureOut">
              <a:rPr lang="de-DE" smtClean="0"/>
              <a:pPr/>
              <a:t>19.04.2020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86641-9C80-4129-83B3-B902F35FFFF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4440"/>
            <a:ext cx="9144000" cy="6843560"/>
          </a:xfrm>
          <a:prstGeom prst="rect">
            <a:avLst/>
          </a:prstGeom>
        </p:spPr>
      </p:pic>
    </p:spTree>
    <p:extLst>
      <p:ext uri="{BB962C8B-B14F-4D97-AF65-F5344CB8AC3E}">
        <p14:creationId xmlns:p14="http://schemas.microsoft.com/office/powerpoint/2010/main" val="5924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Französisch bedeutet auch…</a:t>
            </a:r>
            <a:endParaRPr lang="de-DE" dirty="0"/>
          </a:p>
        </p:txBody>
      </p:sp>
      <p:sp>
        <p:nvSpPr>
          <p:cNvPr id="3" name="Inhaltsplatzhalter 2"/>
          <p:cNvSpPr>
            <a:spLocks noGrp="1"/>
          </p:cNvSpPr>
          <p:nvPr>
            <p:ph idx="1"/>
          </p:nvPr>
        </p:nvSpPr>
        <p:spPr/>
        <p:txBody>
          <a:bodyPr>
            <a:normAutofit fontScale="92500" lnSpcReduction="10000"/>
          </a:bodyPr>
          <a:lstStyle/>
          <a:p>
            <a:r>
              <a:rPr lang="de-DE" dirty="0"/>
              <a:t>Besuche der Schulküche für das Backen von Crêpes, Flammkuchen, </a:t>
            </a:r>
            <a:r>
              <a:rPr lang="de-DE" dirty="0" err="1"/>
              <a:t>Choco</a:t>
            </a:r>
            <a:r>
              <a:rPr lang="de-DE" dirty="0"/>
              <a:t>-Lava,…</a:t>
            </a:r>
          </a:p>
          <a:p>
            <a:r>
              <a:rPr lang="de-DE" dirty="0"/>
              <a:t>Vokabelspiele und -spaziergänge</a:t>
            </a:r>
          </a:p>
          <a:p>
            <a:r>
              <a:rPr lang="de-DE" dirty="0"/>
              <a:t>kreative Rollenspiele und Präsentationen</a:t>
            </a:r>
          </a:p>
          <a:p>
            <a:r>
              <a:rPr lang="de-DE" dirty="0"/>
              <a:t>Ausstellungen von Foto-Storys und Texten</a:t>
            </a:r>
          </a:p>
          <a:p>
            <a:r>
              <a:rPr lang="de-DE" dirty="0"/>
              <a:t>Schulung des Hörverstehens (Audio-Dateien)</a:t>
            </a:r>
          </a:p>
          <a:p>
            <a:r>
              <a:rPr lang="de-DE" dirty="0"/>
              <a:t>Schulung des Hör-Seh-Verstehens (Filme)</a:t>
            </a:r>
          </a:p>
          <a:p>
            <a:r>
              <a:rPr lang="de-DE" dirty="0"/>
              <a:t>Bereitstellung von Übungsmaterial über www.schulbistum.de</a:t>
            </a:r>
          </a:p>
          <a:p>
            <a:endParaRPr lang="de-DE" dirty="0"/>
          </a:p>
        </p:txBody>
      </p:sp>
      <p:pic>
        <p:nvPicPr>
          <p:cNvPr id="4" name="Grafik 3"/>
          <p:cNvPicPr>
            <a:picLocks noChangeAspect="1"/>
          </p:cNvPicPr>
          <p:nvPr/>
        </p:nvPicPr>
        <p:blipFill>
          <a:blip r:embed="rId2"/>
          <a:stretch>
            <a:fillRect/>
          </a:stretch>
        </p:blipFill>
        <p:spPr>
          <a:xfrm rot="1614790">
            <a:off x="8046306" y="138359"/>
            <a:ext cx="1164102" cy="9940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Warum Französisch wählen?</a:t>
            </a:r>
          </a:p>
        </p:txBody>
      </p:sp>
      <p:pic>
        <p:nvPicPr>
          <p:cNvPr id="1026" name="Picture 2" descr="C:\Users\Alexandra85\Desktop\Französisch\Kurse 15-16\Neue Klasse 6\Kursfotos Frz 6\20151026_110937.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pic>
        <p:nvPicPr>
          <p:cNvPr id="4" name="Grafik 3"/>
          <p:cNvPicPr>
            <a:picLocks noChangeAspect="1"/>
          </p:cNvPicPr>
          <p:nvPr/>
        </p:nvPicPr>
        <p:blipFill>
          <a:blip r:embed="rId3"/>
          <a:stretch>
            <a:fillRect/>
          </a:stretch>
        </p:blipFill>
        <p:spPr>
          <a:xfrm rot="1614790">
            <a:off x="8046306" y="138359"/>
            <a:ext cx="1164102" cy="9940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Warum Französisch wählen?</a:t>
            </a:r>
          </a:p>
        </p:txBody>
      </p:sp>
      <p:sp>
        <p:nvSpPr>
          <p:cNvPr id="3" name="Inhaltsplatzhalter 2"/>
          <p:cNvSpPr>
            <a:spLocks noGrp="1"/>
          </p:cNvSpPr>
          <p:nvPr>
            <p:ph idx="1"/>
          </p:nvPr>
        </p:nvSpPr>
        <p:spPr>
          <a:xfrm>
            <a:off x="464563" y="1124744"/>
            <a:ext cx="8229600" cy="5328592"/>
          </a:xfrm>
        </p:spPr>
        <p:txBody>
          <a:bodyPr>
            <a:noAutofit/>
          </a:bodyPr>
          <a:lstStyle/>
          <a:p>
            <a:pPr marL="0" indent="0">
              <a:buNone/>
            </a:pPr>
            <a:r>
              <a:rPr lang="de-DE" sz="2400" b="1" u="sng" dirty="0"/>
              <a:t>Das sagen Schüler/innen des FBG:</a:t>
            </a:r>
          </a:p>
          <a:p>
            <a:pPr>
              <a:buNone/>
            </a:pPr>
            <a:endParaRPr lang="de-DE" sz="1600" b="1" u="sng" dirty="0"/>
          </a:p>
          <a:p>
            <a:pPr algn="just"/>
            <a:r>
              <a:rPr lang="de-DE" sz="2200" dirty="0"/>
              <a:t>„In der Unterstufe fand ich besonders gut, dass es viele kreative Aufgaben waren, wie zum Beispiel kleine Spiele, Lieder oder das Schreiben von Dialogen, und es auch recht oft Gruppenarbeiten gab.“</a:t>
            </a:r>
          </a:p>
          <a:p>
            <a:pPr algn="just"/>
            <a:r>
              <a:rPr lang="de-DE" sz="2200" dirty="0"/>
              <a:t>„Am Anfang ist die Aussprache schwer, aber unsere Lehrerin hat uns schnell die Regeln erklärt. Nach ein paar Wochen war es ganz einfach.“</a:t>
            </a:r>
            <a:endParaRPr lang="de-DE" sz="1600" dirty="0"/>
          </a:p>
          <a:p>
            <a:pPr algn="just"/>
            <a:r>
              <a:rPr lang="de-DE" sz="2200" dirty="0"/>
              <a:t>„Ich habe Französisch in der 7. Klasse gewählt und schnell wurde es zu einem meiner Lieblingsfächer, da der Unterricht interaktiv gestaltet wird und man sich oft kreativ ausleben kann in Rollenspielen, Liedern oder Referaten. Außerdem werden interessante Themen behandelt, mit denen man sich oft identifizieren kann.“</a:t>
            </a:r>
          </a:p>
          <a:p>
            <a:endParaRPr lang="de-DE" sz="1600" dirty="0"/>
          </a:p>
          <a:p>
            <a:endParaRPr lang="de-DE" sz="1600" b="1" dirty="0"/>
          </a:p>
          <a:p>
            <a:pPr>
              <a:buNone/>
            </a:pPr>
            <a:endParaRPr lang="de-DE" sz="1600" b="1" dirty="0"/>
          </a:p>
        </p:txBody>
      </p:sp>
      <p:pic>
        <p:nvPicPr>
          <p:cNvPr id="4" name="Grafik 3"/>
          <p:cNvPicPr>
            <a:picLocks noChangeAspect="1"/>
          </p:cNvPicPr>
          <p:nvPr/>
        </p:nvPicPr>
        <p:blipFill>
          <a:blip r:embed="rId2"/>
          <a:stretch>
            <a:fillRect/>
          </a:stretch>
        </p:blipFill>
        <p:spPr>
          <a:xfrm rot="1614790">
            <a:off x="8046306" y="138359"/>
            <a:ext cx="1164102" cy="9940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Warum Französisch wählen?</a:t>
            </a:r>
          </a:p>
        </p:txBody>
      </p:sp>
      <p:sp>
        <p:nvSpPr>
          <p:cNvPr id="3" name="Inhaltsplatzhalter 2"/>
          <p:cNvSpPr>
            <a:spLocks noGrp="1"/>
          </p:cNvSpPr>
          <p:nvPr>
            <p:ph idx="1"/>
          </p:nvPr>
        </p:nvSpPr>
        <p:spPr/>
        <p:txBody>
          <a:bodyPr>
            <a:normAutofit fontScale="92500" lnSpcReduction="20000"/>
          </a:bodyPr>
          <a:lstStyle/>
          <a:p>
            <a:pPr algn="just"/>
            <a:r>
              <a:rPr lang="de-DE" dirty="0"/>
              <a:t>„Ich persönlich kann Französisch zu 100% empfehlen, da die Sprache lebt und durch die Nähe zu Frankreich auch im alltäglichen Leben, wie z.B. beim Filmeschauen einen Vorteil bietet.“</a:t>
            </a:r>
          </a:p>
          <a:p>
            <a:pPr>
              <a:buNone/>
            </a:pPr>
            <a:endParaRPr lang="de-DE" dirty="0"/>
          </a:p>
          <a:p>
            <a:pPr algn="just"/>
            <a:r>
              <a:rPr lang="de-DE" dirty="0"/>
              <a:t>„Generell hat Französisch in vielerlei Hinsicht einen Vorteil […, zum Beispiel] die Chance auf einen Austausch, bei dem man Frankreich entdecken kann.“</a:t>
            </a:r>
          </a:p>
          <a:p>
            <a:endParaRPr lang="de-DE" dirty="0"/>
          </a:p>
          <a:p>
            <a:pPr algn="ctr">
              <a:buNone/>
            </a:pPr>
            <a:r>
              <a:rPr lang="de-DE" dirty="0"/>
              <a:t> …und was meinst du? </a:t>
            </a:r>
          </a:p>
        </p:txBody>
      </p:sp>
      <p:pic>
        <p:nvPicPr>
          <p:cNvPr id="4" name="Grafik 3"/>
          <p:cNvPicPr>
            <a:picLocks noChangeAspect="1"/>
          </p:cNvPicPr>
          <p:nvPr/>
        </p:nvPicPr>
        <p:blipFill>
          <a:blip r:embed="rId2"/>
          <a:stretch>
            <a:fillRect/>
          </a:stretch>
        </p:blipFill>
        <p:spPr>
          <a:xfrm rot="1614790">
            <a:off x="8046306" y="138359"/>
            <a:ext cx="1164102" cy="994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1214422"/>
            <a:ext cx="7772400" cy="2386029"/>
          </a:xfrm>
        </p:spPr>
        <p:txBody>
          <a:bodyPr>
            <a:normAutofit/>
          </a:bodyPr>
          <a:lstStyle/>
          <a:p>
            <a:r>
              <a:rPr lang="de-DE" b="1" dirty="0"/>
              <a:t>Wir würden uns freuen, dich bald in einem Französisch-Kurs begrüßen zu dürfen ! </a:t>
            </a:r>
          </a:p>
        </p:txBody>
      </p:sp>
      <p:sp>
        <p:nvSpPr>
          <p:cNvPr id="5" name="Untertitel 4"/>
          <p:cNvSpPr>
            <a:spLocks noGrp="1"/>
          </p:cNvSpPr>
          <p:nvPr>
            <p:ph type="subTitle" idx="1"/>
          </p:nvPr>
        </p:nvSpPr>
        <p:spPr/>
        <p:txBody>
          <a:bodyPr/>
          <a:lstStyle/>
          <a:p>
            <a:endParaRPr lang="de-DE" dirty="0"/>
          </a:p>
          <a:p>
            <a:r>
              <a:rPr lang="de-DE" i="1" dirty="0"/>
              <a:t>À </a:t>
            </a:r>
            <a:r>
              <a:rPr lang="de-DE" i="1" dirty="0" err="1"/>
              <a:t>bientôt</a:t>
            </a:r>
            <a:r>
              <a:rPr lang="de-DE" i="1" dirty="0"/>
              <a:t> !</a:t>
            </a:r>
          </a:p>
          <a:p>
            <a:r>
              <a:rPr lang="de-DE" dirty="0"/>
              <a:t>(bis bald!)</a:t>
            </a:r>
          </a:p>
        </p:txBody>
      </p:sp>
      <p:pic>
        <p:nvPicPr>
          <p:cNvPr id="6" name="Grafik 5"/>
          <p:cNvPicPr>
            <a:picLocks noChangeAspect="1"/>
          </p:cNvPicPr>
          <p:nvPr/>
        </p:nvPicPr>
        <p:blipFill>
          <a:blip r:embed="rId2"/>
          <a:stretch>
            <a:fillRect/>
          </a:stretch>
        </p:blipFill>
        <p:spPr>
          <a:xfrm rot="1614790">
            <a:off x="8046306" y="138359"/>
            <a:ext cx="1164102" cy="994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Für die Wahl der französischen Sprache gibt es viele Gründe: </a:t>
            </a:r>
          </a:p>
        </p:txBody>
      </p:sp>
      <p:pic>
        <p:nvPicPr>
          <p:cNvPr id="26626" name="Picture 2" descr="https://www.miss-macaron.de/wp-content/uploads/2018/10/macarons-leidenschaft.jpg"/>
          <p:cNvPicPr>
            <a:picLocks noChangeAspect="1" noChangeArrowheads="1"/>
          </p:cNvPicPr>
          <p:nvPr/>
        </p:nvPicPr>
        <p:blipFill>
          <a:blip r:embed="rId2"/>
          <a:srcRect/>
          <a:stretch>
            <a:fillRect/>
          </a:stretch>
        </p:blipFill>
        <p:spPr bwMode="auto">
          <a:xfrm>
            <a:off x="642910" y="1857364"/>
            <a:ext cx="3976682" cy="3976682"/>
          </a:xfrm>
          <a:prstGeom prst="rect">
            <a:avLst/>
          </a:prstGeom>
          <a:noFill/>
        </p:spPr>
      </p:pic>
      <p:pic>
        <p:nvPicPr>
          <p:cNvPr id="26630" name="Picture 6" descr="JOJEMA | I LOVE PARIS EIFFELTURM FRANKREICH REISE GESCHENK ..."/>
          <p:cNvPicPr>
            <a:picLocks noChangeAspect="1" noChangeArrowheads="1"/>
          </p:cNvPicPr>
          <p:nvPr/>
        </p:nvPicPr>
        <p:blipFill>
          <a:blip r:embed="rId3"/>
          <a:srcRect/>
          <a:stretch>
            <a:fillRect/>
          </a:stretch>
        </p:blipFill>
        <p:spPr bwMode="auto">
          <a:xfrm>
            <a:off x="4857752" y="2000240"/>
            <a:ext cx="3543280" cy="3543280"/>
          </a:xfrm>
          <a:prstGeom prst="rect">
            <a:avLst/>
          </a:prstGeom>
          <a:noFill/>
        </p:spPr>
      </p:pic>
      <p:pic>
        <p:nvPicPr>
          <p:cNvPr id="5" name="Grafik 4"/>
          <p:cNvPicPr>
            <a:picLocks noChangeAspect="1"/>
          </p:cNvPicPr>
          <p:nvPr/>
        </p:nvPicPr>
        <p:blipFill>
          <a:blip r:embed="rId4"/>
          <a:stretch>
            <a:fillRect/>
          </a:stretch>
        </p:blipFill>
        <p:spPr>
          <a:xfrm rot="1614790">
            <a:off x="8046306" y="138359"/>
            <a:ext cx="1164102" cy="994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rot="1614790">
            <a:off x="8046306" y="138359"/>
            <a:ext cx="1164102" cy="994065"/>
          </a:xfrm>
          <a:prstGeom prst="rect">
            <a:avLst/>
          </a:prstGeom>
        </p:spPr>
      </p:pic>
      <p:sp>
        <p:nvSpPr>
          <p:cNvPr id="2" name="Titel 1"/>
          <p:cNvSpPr>
            <a:spLocks noGrp="1"/>
          </p:cNvSpPr>
          <p:nvPr>
            <p:ph type="title"/>
          </p:nvPr>
        </p:nvSpPr>
        <p:spPr>
          <a:xfrm>
            <a:off x="488032" y="260648"/>
            <a:ext cx="8229600" cy="1143000"/>
          </a:xfrm>
        </p:spPr>
        <p:txBody>
          <a:bodyPr>
            <a:normAutofit/>
          </a:bodyPr>
          <a:lstStyle/>
          <a:p>
            <a:r>
              <a:rPr lang="de-DE" b="1" dirty="0"/>
              <a:t>Französisch als Weltsprache</a:t>
            </a:r>
          </a:p>
        </p:txBody>
      </p:sp>
      <p:sp>
        <p:nvSpPr>
          <p:cNvPr id="3" name="Inhaltsplatzhalter 2"/>
          <p:cNvSpPr>
            <a:spLocks noGrp="1"/>
          </p:cNvSpPr>
          <p:nvPr>
            <p:ph idx="1"/>
          </p:nvPr>
        </p:nvSpPr>
        <p:spPr>
          <a:xfrm>
            <a:off x="457200" y="1619672"/>
            <a:ext cx="8291264" cy="4525963"/>
          </a:xfrm>
          <a:noFill/>
        </p:spPr>
        <p:txBody>
          <a:bodyPr>
            <a:noAutofit/>
          </a:bodyPr>
          <a:lstStyle/>
          <a:p>
            <a:pPr>
              <a:spcAft>
                <a:spcPts val="1800"/>
              </a:spcAft>
            </a:pPr>
            <a:r>
              <a:rPr lang="de-DE" sz="2800" dirty="0">
                <a:cs typeface="Arial" pitchFamily="34" charset="0"/>
              </a:rPr>
              <a:t>wichtige Sprache in Diplomatie und Politik</a:t>
            </a:r>
            <a:endParaRPr lang="de-DE" sz="2800" dirty="0">
              <a:solidFill>
                <a:srgbClr val="FF0000"/>
              </a:solidFill>
              <a:cs typeface="Arial" pitchFamily="34" charset="0"/>
            </a:endParaRPr>
          </a:p>
          <a:p>
            <a:pPr algn="just">
              <a:spcAft>
                <a:spcPts val="1800"/>
              </a:spcAft>
            </a:pPr>
            <a:r>
              <a:rPr lang="de-DE" sz="2800" dirty="0">
                <a:cs typeface="Arial" pitchFamily="34" charset="0"/>
              </a:rPr>
              <a:t>offizielle Arbeitssprache in der EU, in vielen internationalen Organisationen, wie z.B. der UNO, der UNESCO</a:t>
            </a:r>
          </a:p>
          <a:p>
            <a:pPr algn="just"/>
            <a:r>
              <a:rPr lang="de-DE" sz="2800" dirty="0">
                <a:cs typeface="Arial" pitchFamily="34" charset="0"/>
              </a:rPr>
              <a:t>Französisch ist neben Englisch die einzige Sprache, die auf allen 5 Kontinenten gesprochen wird; allein in Europa sprechen mehr als 72 Millionen Menschen Französisch als Muttersprache</a:t>
            </a:r>
          </a:p>
        </p:txBody>
      </p:sp>
    </p:spTree>
    <p:extLst>
      <p:ext uri="{BB962C8B-B14F-4D97-AF65-F5344CB8AC3E}">
        <p14:creationId xmlns:p14="http://schemas.microsoft.com/office/powerpoint/2010/main" val="23203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b="1" dirty="0"/>
              <a:t>Wir sind DELF-Partnerschule!</a:t>
            </a:r>
          </a:p>
        </p:txBody>
      </p:sp>
      <p:pic>
        <p:nvPicPr>
          <p:cNvPr id="2052" name="Picture 4" descr="DELF Schild 2017"/>
          <p:cNvPicPr>
            <a:picLocks noChangeAspect="1" noChangeArrowheads="1"/>
          </p:cNvPicPr>
          <p:nvPr/>
        </p:nvPicPr>
        <p:blipFill>
          <a:blip r:embed="rId2" cstate="print"/>
          <a:srcRect/>
          <a:stretch>
            <a:fillRect/>
          </a:stretch>
        </p:blipFill>
        <p:spPr bwMode="auto">
          <a:xfrm>
            <a:off x="1500166" y="1471599"/>
            <a:ext cx="6215106" cy="4474876"/>
          </a:xfrm>
          <a:prstGeom prst="rect">
            <a:avLst/>
          </a:prstGeom>
          <a:noFill/>
        </p:spPr>
      </p:pic>
      <p:pic>
        <p:nvPicPr>
          <p:cNvPr id="4" name="Grafik 3"/>
          <p:cNvPicPr>
            <a:picLocks noChangeAspect="1"/>
          </p:cNvPicPr>
          <p:nvPr/>
        </p:nvPicPr>
        <p:blipFill>
          <a:blip r:embed="rId3"/>
          <a:stretch>
            <a:fillRect/>
          </a:stretch>
        </p:blipFill>
        <p:spPr>
          <a:xfrm rot="1614790">
            <a:off x="8046306" y="138359"/>
            <a:ext cx="1164102" cy="994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tx2">
                    <a:lumMod val="50000"/>
                  </a:schemeClr>
                </a:solidFill>
                <a:cs typeface="Arial" pitchFamily="34" charset="0"/>
              </a:rPr>
              <a:t>Erwerb des DELF-Zertifikats</a:t>
            </a:r>
            <a:endParaRPr lang="de-DE" dirty="0"/>
          </a:p>
        </p:txBody>
      </p:sp>
      <p:sp>
        <p:nvSpPr>
          <p:cNvPr id="3" name="Inhaltsplatzhalter 2"/>
          <p:cNvSpPr>
            <a:spLocks noGrp="1"/>
          </p:cNvSpPr>
          <p:nvPr>
            <p:ph idx="1"/>
          </p:nvPr>
        </p:nvSpPr>
        <p:spPr/>
        <p:txBody>
          <a:bodyPr>
            <a:normAutofit fontScale="92500" lnSpcReduction="20000"/>
          </a:bodyPr>
          <a:lstStyle/>
          <a:p>
            <a:r>
              <a:rPr lang="de-DE" dirty="0">
                <a:solidFill>
                  <a:schemeClr val="tx2">
                    <a:lumMod val="50000"/>
                  </a:schemeClr>
                </a:solidFill>
                <a:cs typeface="Arial" pitchFamily="34" charset="0"/>
              </a:rPr>
              <a:t>DELF = Diplôme </a:t>
            </a:r>
            <a:r>
              <a:rPr lang="fr-FR" dirty="0">
                <a:solidFill>
                  <a:schemeClr val="tx2">
                    <a:lumMod val="50000"/>
                  </a:schemeClr>
                </a:solidFill>
                <a:cs typeface="Arial" pitchFamily="34" charset="0"/>
              </a:rPr>
              <a:t>d‘Études en langue française </a:t>
            </a:r>
          </a:p>
          <a:p>
            <a:r>
              <a:rPr lang="de-DE" dirty="0">
                <a:solidFill>
                  <a:schemeClr val="tx2">
                    <a:lumMod val="50000"/>
                  </a:schemeClr>
                </a:solidFill>
                <a:cs typeface="Arial" pitchFamily="34" charset="0"/>
              </a:rPr>
              <a:t>international anerkanntes Zertifikat</a:t>
            </a:r>
          </a:p>
          <a:p>
            <a:pPr algn="just"/>
            <a:r>
              <a:rPr lang="de-DE" dirty="0">
                <a:solidFill>
                  <a:schemeClr val="tx2">
                    <a:lumMod val="50000"/>
                  </a:schemeClr>
                </a:solidFill>
                <a:cs typeface="Arial" pitchFamily="34" charset="0"/>
              </a:rPr>
              <a:t>Nachweis von klar definierten und europaweit anerkannten Kompetenzen</a:t>
            </a:r>
          </a:p>
          <a:p>
            <a:r>
              <a:rPr lang="de-DE" dirty="0">
                <a:solidFill>
                  <a:schemeClr val="tx2">
                    <a:lumMod val="50000"/>
                  </a:schemeClr>
                </a:solidFill>
                <a:cs typeface="Arial" pitchFamily="34" charset="0"/>
              </a:rPr>
              <a:t>von Nutzen in vielen Situationen: Praktikumssuche, Studium, Beruf, Austausch</a:t>
            </a:r>
          </a:p>
          <a:p>
            <a:r>
              <a:rPr lang="de-DE" dirty="0">
                <a:solidFill>
                  <a:schemeClr val="tx2">
                    <a:lumMod val="50000"/>
                  </a:schemeClr>
                </a:solidFill>
                <a:cs typeface="Arial" pitchFamily="34" charset="0"/>
              </a:rPr>
              <a:t>keine verpflichtende Teilnahme an Zusatzkursen</a:t>
            </a:r>
          </a:p>
          <a:p>
            <a:r>
              <a:rPr lang="de-DE" dirty="0">
                <a:solidFill>
                  <a:schemeClr val="tx2">
                    <a:lumMod val="50000"/>
                  </a:schemeClr>
                </a:solidFill>
                <a:cs typeface="Arial" pitchFamily="34" charset="0"/>
              </a:rPr>
              <a:t>komplette Integration in den Unterricht</a:t>
            </a:r>
          </a:p>
          <a:p>
            <a:pPr algn="just"/>
            <a:r>
              <a:rPr lang="de-DE" dirty="0">
                <a:solidFill>
                  <a:schemeClr val="tx2">
                    <a:lumMod val="50000"/>
                  </a:schemeClr>
                </a:solidFill>
                <a:cs typeface="Arial" pitchFamily="34" charset="0"/>
              </a:rPr>
              <a:t>der Schüler lernt früh eine echte Prüfungs-</a:t>
            </a:r>
            <a:r>
              <a:rPr lang="de-DE" dirty="0" err="1">
                <a:solidFill>
                  <a:schemeClr val="tx2">
                    <a:lumMod val="50000"/>
                  </a:schemeClr>
                </a:solidFill>
                <a:cs typeface="Arial" pitchFamily="34" charset="0"/>
              </a:rPr>
              <a:t>situation</a:t>
            </a:r>
            <a:r>
              <a:rPr lang="de-DE" dirty="0">
                <a:solidFill>
                  <a:schemeClr val="tx2">
                    <a:lumMod val="50000"/>
                  </a:schemeClr>
                </a:solidFill>
                <a:cs typeface="Arial" pitchFamily="34" charset="0"/>
              </a:rPr>
              <a:t> kennen</a:t>
            </a:r>
          </a:p>
        </p:txBody>
      </p:sp>
      <p:pic>
        <p:nvPicPr>
          <p:cNvPr id="4" name="Grafik 3"/>
          <p:cNvPicPr>
            <a:picLocks noChangeAspect="1"/>
          </p:cNvPicPr>
          <p:nvPr/>
        </p:nvPicPr>
        <p:blipFill>
          <a:blip r:embed="rId2"/>
          <a:stretch>
            <a:fillRect/>
          </a:stretch>
        </p:blipFill>
        <p:spPr>
          <a:xfrm rot="1614790">
            <a:off x="8046306" y="138359"/>
            <a:ext cx="1164102" cy="994065"/>
          </a:xfrm>
          <a:prstGeom prst="rect">
            <a:avLst/>
          </a:prstGeom>
        </p:spPr>
      </p:pic>
    </p:spTree>
    <p:extLst>
      <p:ext uri="{BB962C8B-B14F-4D97-AF65-F5344CB8AC3E}">
        <p14:creationId xmlns:p14="http://schemas.microsoft.com/office/powerpoint/2010/main" val="312663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032" y="260648"/>
            <a:ext cx="8229600" cy="1143000"/>
          </a:xfrm>
        </p:spPr>
        <p:txBody>
          <a:bodyPr>
            <a:normAutofit/>
          </a:bodyPr>
          <a:lstStyle/>
          <a:p>
            <a:r>
              <a:rPr lang="de-DE" b="1" dirty="0"/>
              <a:t>Das neue Lehrwerk (G9) </a:t>
            </a:r>
          </a:p>
        </p:txBody>
      </p:sp>
      <p:pic>
        <p:nvPicPr>
          <p:cNvPr id="2050" name="Picture 2" descr="C:\Users\Mareike\Desktop\Cover_624011_Rahmen_2469_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97428"/>
            <a:ext cx="2711648" cy="362005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3"/>
          <a:stretch>
            <a:fillRect/>
          </a:stretch>
        </p:blipFill>
        <p:spPr>
          <a:xfrm rot="1614790">
            <a:off x="8254074" y="130456"/>
            <a:ext cx="876515" cy="748485"/>
          </a:xfrm>
          <a:prstGeom prst="rect">
            <a:avLst/>
          </a:prstGeom>
        </p:spPr>
      </p:pic>
      <p:sp>
        <p:nvSpPr>
          <p:cNvPr id="7" name="Textfeld 6"/>
          <p:cNvSpPr txBox="1"/>
          <p:nvPr/>
        </p:nvSpPr>
        <p:spPr>
          <a:xfrm>
            <a:off x="4355976" y="2060848"/>
            <a:ext cx="3888432" cy="3123932"/>
          </a:xfrm>
          <a:prstGeom prst="rect">
            <a:avLst/>
          </a:prstGeom>
          <a:noFill/>
        </p:spPr>
        <p:txBody>
          <a:bodyPr wrap="square" rtlCol="0">
            <a:spAutoFit/>
          </a:bodyPr>
          <a:lstStyle/>
          <a:p>
            <a:pPr>
              <a:spcAft>
                <a:spcPts val="600"/>
              </a:spcAft>
            </a:pPr>
            <a:r>
              <a:rPr lang="de-DE" sz="2400" u="sng" dirty="0"/>
              <a:t>Materialien:</a:t>
            </a:r>
          </a:p>
          <a:p>
            <a:pPr marL="285750" indent="-285750">
              <a:buFontTx/>
              <a:buChar char="-"/>
            </a:pPr>
            <a:r>
              <a:rPr lang="de-DE" sz="2400" dirty="0"/>
              <a:t>Schülerbuch</a:t>
            </a:r>
          </a:p>
          <a:p>
            <a:pPr marL="285750" indent="-285750">
              <a:buFontTx/>
              <a:buChar char="-"/>
            </a:pPr>
            <a:r>
              <a:rPr lang="de-DE" sz="2400" dirty="0" err="1"/>
              <a:t>Cahier</a:t>
            </a:r>
            <a:r>
              <a:rPr lang="de-DE" sz="2400" dirty="0"/>
              <a:t> d‘ </a:t>
            </a:r>
            <a:r>
              <a:rPr lang="de-DE" sz="2400" dirty="0" err="1"/>
              <a:t>activités</a:t>
            </a:r>
            <a:endParaRPr lang="de-DE" sz="2400" dirty="0"/>
          </a:p>
          <a:p>
            <a:pPr marL="285750" indent="-285750">
              <a:buFontTx/>
              <a:buChar char="-"/>
            </a:pPr>
            <a:r>
              <a:rPr lang="de-DE" sz="2400" dirty="0"/>
              <a:t>Grammatisches Beiheft</a:t>
            </a:r>
          </a:p>
          <a:p>
            <a:pPr marL="285750" indent="-285750">
              <a:buFontTx/>
              <a:buChar char="-"/>
            </a:pPr>
            <a:r>
              <a:rPr lang="de-DE" sz="2400" dirty="0"/>
              <a:t>Online-Materialien</a:t>
            </a:r>
          </a:p>
          <a:p>
            <a:pPr marL="285750" indent="-285750">
              <a:buFontTx/>
              <a:buChar char="-"/>
            </a:pPr>
            <a:endParaRPr lang="de-DE" sz="2400" dirty="0"/>
          </a:p>
          <a:p>
            <a:pPr marL="285750" indent="-285750">
              <a:buFontTx/>
              <a:buChar char="-"/>
            </a:pPr>
            <a:endParaRPr lang="de-DE" sz="2400" dirty="0"/>
          </a:p>
          <a:p>
            <a:pPr marL="285750" indent="-285750">
              <a:buFontTx/>
              <a:buChar char="-"/>
            </a:pPr>
            <a:r>
              <a:rPr lang="de-DE" sz="2400" dirty="0"/>
              <a:t>Schauplatz:    Paris !  </a:t>
            </a:r>
          </a:p>
        </p:txBody>
      </p:sp>
    </p:spTree>
    <p:extLst>
      <p:ext uri="{BB962C8B-B14F-4D97-AF65-F5344CB8AC3E}">
        <p14:creationId xmlns:p14="http://schemas.microsoft.com/office/powerpoint/2010/main" val="406145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t>Découvertes</a:t>
            </a:r>
            <a:r>
              <a:rPr lang="de-DE" b="1" dirty="0"/>
              <a:t> 1</a:t>
            </a:r>
          </a:p>
        </p:txBody>
      </p:sp>
      <p:sp>
        <p:nvSpPr>
          <p:cNvPr id="3" name="Inhaltsplatzhalter 2"/>
          <p:cNvSpPr>
            <a:spLocks noGrp="1"/>
          </p:cNvSpPr>
          <p:nvPr>
            <p:ph idx="1"/>
          </p:nvPr>
        </p:nvSpPr>
        <p:spPr>
          <a:xfrm>
            <a:off x="457200" y="1600200"/>
            <a:ext cx="8229600" cy="4400567"/>
          </a:xfrm>
        </p:spPr>
        <p:txBody>
          <a:bodyPr>
            <a:normAutofit fontScale="32500" lnSpcReduction="20000"/>
          </a:bodyPr>
          <a:lstStyle/>
          <a:p>
            <a:pPr marL="0" indent="0">
              <a:buNone/>
            </a:pPr>
            <a:r>
              <a:rPr lang="de-DE" sz="8600" u="sng" dirty="0"/>
              <a:t>Darum geht‘s im Lehrwerk:</a:t>
            </a:r>
          </a:p>
          <a:p>
            <a:pPr>
              <a:buNone/>
            </a:pPr>
            <a:endParaRPr lang="de-DE" sz="8600" u="sng" dirty="0"/>
          </a:p>
          <a:p>
            <a:r>
              <a:rPr lang="de-DE" sz="8600" dirty="0"/>
              <a:t>spielerischer, sprachlicher Einstieg</a:t>
            </a:r>
          </a:p>
          <a:p>
            <a:r>
              <a:rPr lang="de-DE" sz="8600" dirty="0"/>
              <a:t>die Hauptstadt Paris</a:t>
            </a:r>
          </a:p>
          <a:p>
            <a:r>
              <a:rPr lang="de-DE" sz="8600" dirty="0"/>
              <a:t>Freunde und Freizeitaktivitäten</a:t>
            </a:r>
          </a:p>
          <a:p>
            <a:r>
              <a:rPr lang="de-DE" sz="8600" dirty="0"/>
              <a:t>Geburtstag und Geburtstagsplanung</a:t>
            </a:r>
          </a:p>
          <a:p>
            <a:r>
              <a:rPr lang="de-DE" sz="8600" dirty="0"/>
              <a:t>Ausflüge und Überraschungen </a:t>
            </a:r>
          </a:p>
          <a:p>
            <a:r>
              <a:rPr lang="de-DE" sz="8600" dirty="0"/>
              <a:t>Theaterstücke zum Nachspielen</a:t>
            </a:r>
          </a:p>
          <a:p>
            <a:r>
              <a:rPr lang="de-DE" sz="8600" dirty="0"/>
              <a:t>Ferien und Ferienorte, wie z.B. Nizza </a:t>
            </a:r>
          </a:p>
          <a:p>
            <a:endParaRPr lang="de-DE" dirty="0"/>
          </a:p>
          <a:p>
            <a:endParaRPr lang="de-DE" i="1" dirty="0"/>
          </a:p>
          <a:p>
            <a:pPr>
              <a:buNone/>
            </a:pPr>
            <a:r>
              <a:rPr lang="de-DE" i="1" dirty="0"/>
              <a:t>	</a:t>
            </a:r>
          </a:p>
        </p:txBody>
      </p:sp>
      <p:pic>
        <p:nvPicPr>
          <p:cNvPr id="4" name="Grafik 3"/>
          <p:cNvPicPr>
            <a:picLocks noChangeAspect="1"/>
          </p:cNvPicPr>
          <p:nvPr/>
        </p:nvPicPr>
        <p:blipFill>
          <a:blip r:embed="rId2"/>
          <a:stretch>
            <a:fillRect/>
          </a:stretch>
        </p:blipFill>
        <p:spPr>
          <a:xfrm rot="1614790">
            <a:off x="8046306" y="138359"/>
            <a:ext cx="1164102" cy="994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cs typeface="Arial" pitchFamily="34" charset="0"/>
              </a:rPr>
              <a:t>Französisch im Unterricht</a:t>
            </a:r>
            <a:endParaRPr lang="de-DE" dirty="0"/>
          </a:p>
        </p:txBody>
      </p:sp>
      <p:sp>
        <p:nvSpPr>
          <p:cNvPr id="3" name="Inhaltsplatzhalter 2"/>
          <p:cNvSpPr>
            <a:spLocks noGrp="1"/>
          </p:cNvSpPr>
          <p:nvPr>
            <p:ph idx="1"/>
          </p:nvPr>
        </p:nvSpPr>
        <p:spPr/>
        <p:txBody>
          <a:bodyPr>
            <a:normAutofit fontScale="85000" lnSpcReduction="10000"/>
          </a:bodyPr>
          <a:lstStyle/>
          <a:p>
            <a:pPr algn="just"/>
            <a:r>
              <a:rPr lang="de-DE" dirty="0">
                <a:cs typeface="Arial" pitchFamily="34" charset="0"/>
              </a:rPr>
              <a:t>lebendig, nah am Leben der Jugendlichen, motivierend</a:t>
            </a:r>
          </a:p>
          <a:p>
            <a:pPr algn="just"/>
            <a:r>
              <a:rPr lang="de-DE" dirty="0">
                <a:cs typeface="Arial" pitchFamily="34" charset="0"/>
              </a:rPr>
              <a:t>hoher Anteil an Sprechsituationen</a:t>
            </a:r>
          </a:p>
          <a:p>
            <a:pPr algn="just"/>
            <a:r>
              <a:rPr lang="de-DE" dirty="0">
                <a:cs typeface="Arial" pitchFamily="34" charset="0"/>
              </a:rPr>
              <a:t>viel Gruppen- und Partnerarbeit</a:t>
            </a:r>
          </a:p>
          <a:p>
            <a:pPr algn="just"/>
            <a:r>
              <a:rPr lang="de-DE" dirty="0"/>
              <a:t>Lernzeiten und individuelle Arbeitsphasen werden möglichst in die Unterrichtszeit integriert, um die häusliche Lernzeit zu reduzieren</a:t>
            </a:r>
            <a:endParaRPr lang="de-DE" dirty="0">
              <a:cs typeface="Arial" pitchFamily="34" charset="0"/>
            </a:endParaRPr>
          </a:p>
          <a:p>
            <a:pPr algn="just"/>
            <a:r>
              <a:rPr lang="de-DE" dirty="0">
                <a:cs typeface="Arial" pitchFamily="34" charset="0"/>
              </a:rPr>
              <a:t>in jedem Schuljahr wird i.d.R. eine Klassenarbeit durch eine mündliche Kommunikationsprüfung ersetzt</a:t>
            </a:r>
          </a:p>
          <a:p>
            <a:pPr algn="just"/>
            <a:r>
              <a:rPr lang="de-DE" dirty="0">
                <a:cs typeface="Arial" pitchFamily="34" charset="0"/>
              </a:rPr>
              <a:t>Möglichkeit der Teilnahme an einem (individuellen) Frankreich-Austausch / einer Frankreich-Fahrt</a:t>
            </a:r>
          </a:p>
        </p:txBody>
      </p:sp>
      <p:pic>
        <p:nvPicPr>
          <p:cNvPr id="4" name="Grafik 3"/>
          <p:cNvPicPr>
            <a:picLocks noChangeAspect="1"/>
          </p:cNvPicPr>
          <p:nvPr/>
        </p:nvPicPr>
        <p:blipFill>
          <a:blip r:embed="rId2"/>
          <a:stretch>
            <a:fillRect/>
          </a:stretch>
        </p:blipFill>
        <p:spPr>
          <a:xfrm rot="1614790">
            <a:off x="8046306" y="138359"/>
            <a:ext cx="1164102" cy="9940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gyF37omiu7HLBfEfKhTGGlW2gFWN0c0nR_fENS8SOhIBMKHNTb14IBpKE7s4RUpvzjwBvcPMLl12FjrmVEAV9ZXPMdQzDo0IIXQbtj37wxyLoqPzGUMAEv-fv2YVH-8BiJxc1AnunGNhtCe3KziPRrSO8XPfdvIkeD5gQn2p24mXbd825d2abFGhqOB8yFq7EYkyjJTMju2btzMSWFlFEgVNVIdTpoS4cycv8l211M731buYm4aFcTL9jYQav21ucwMYDfiSWiCGixy4Z-vYvNW7b0Gy-s1mPlC7OjOES9TmsnXlXagY-eFQasXOsvNX-rW4k05AKKwjuHUO9K3vhergy_puiZsLtWRG0JFqqwy26WFEXKDUIqooftBO6IvON-jkfSieRhnNMpDFdrYf01XM6pCUZclRYXelmvEZsq0e_tJ3Os0uPjtdDh_IVqh2jyJssZxx_A5waVQl11IOkP4o_YW4aw1Lg-Maf3RMqMFMHr3knMIIiXoKZPxCfPY5oelQqXZXWpBAxz8uYZKWi_3B2Qn-yPNug9sMW7kTO6pMJj4rx5fw-Fs_FKoN-0C0vSzjTkxG7pxGx-EjHbV80KVNBbT5vDW0iuWZXAkWJn0sxe-0yb4sg4AG23OQYSl7DQoZzyjno2ApZuPdEKS0OT58lweIXgEy1vTvMvxxuEigpSugCnqlcIhYmFaymXdNOe2nFdmiD3rG9mG3wm6Ml6b98K_zdKIIe5qlveR4hu_X5-SX_YfQZBg=w982-h654-no"/>
          <p:cNvPicPr>
            <a:picLocks noChangeAspect="1" noChangeArrowheads="1"/>
          </p:cNvPicPr>
          <p:nvPr/>
        </p:nvPicPr>
        <p:blipFill>
          <a:blip r:embed="rId2"/>
          <a:srcRect/>
          <a:stretch>
            <a:fillRect/>
          </a:stretch>
        </p:blipFill>
        <p:spPr bwMode="auto">
          <a:xfrm>
            <a:off x="1071538" y="1571612"/>
            <a:ext cx="6988193" cy="4654051"/>
          </a:xfrm>
          <a:prstGeom prst="rect">
            <a:avLst/>
          </a:prstGeom>
          <a:noFill/>
        </p:spPr>
      </p:pic>
      <p:sp>
        <p:nvSpPr>
          <p:cNvPr id="12" name="Titel 11"/>
          <p:cNvSpPr>
            <a:spLocks noGrp="1"/>
          </p:cNvSpPr>
          <p:nvPr>
            <p:ph type="title"/>
          </p:nvPr>
        </p:nvSpPr>
        <p:spPr/>
        <p:txBody>
          <a:bodyPr/>
          <a:lstStyle/>
          <a:p>
            <a:r>
              <a:rPr lang="de-DE" dirty="0" err="1"/>
              <a:t>Voilà</a:t>
            </a:r>
            <a:r>
              <a:rPr lang="de-DE" dirty="0"/>
              <a:t>, les </a:t>
            </a:r>
            <a:r>
              <a:rPr lang="de-DE" dirty="0" err="1"/>
              <a:t>tartes</a:t>
            </a:r>
            <a:r>
              <a:rPr lang="de-DE" dirty="0"/>
              <a:t> </a:t>
            </a:r>
            <a:r>
              <a:rPr lang="de-DE" dirty="0" err="1"/>
              <a:t>flambées</a:t>
            </a:r>
            <a:r>
              <a:rPr lang="de-DE" dirty="0"/>
              <a:t> !</a:t>
            </a:r>
          </a:p>
        </p:txBody>
      </p:sp>
      <p:pic>
        <p:nvPicPr>
          <p:cNvPr id="4" name="Grafik 3"/>
          <p:cNvPicPr>
            <a:picLocks noChangeAspect="1"/>
          </p:cNvPicPr>
          <p:nvPr/>
        </p:nvPicPr>
        <p:blipFill>
          <a:blip r:embed="rId3"/>
          <a:stretch>
            <a:fillRect/>
          </a:stretch>
        </p:blipFill>
        <p:spPr>
          <a:xfrm rot="1614790">
            <a:off x="8046306" y="138359"/>
            <a:ext cx="1164102" cy="994065"/>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536</Words>
  <Application>Microsoft Office PowerPoint</Application>
  <PresentationFormat>Bildschirmpräsentation (4:3)</PresentationFormat>
  <Paragraphs>70</Paragraphs>
  <Slides>14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Calibri</vt:lpstr>
      <vt:lpstr>Larissa-Design</vt:lpstr>
      <vt:lpstr>PowerPoint-Präsentation</vt:lpstr>
      <vt:lpstr>Für die Wahl der französischen Sprache gibt es viele Gründe: </vt:lpstr>
      <vt:lpstr>Französisch als Weltsprache</vt:lpstr>
      <vt:lpstr>Wir sind DELF-Partnerschule!</vt:lpstr>
      <vt:lpstr>Erwerb des DELF-Zertifikats</vt:lpstr>
      <vt:lpstr>Das neue Lehrwerk (G9) </vt:lpstr>
      <vt:lpstr>Découvertes 1</vt:lpstr>
      <vt:lpstr>Französisch im Unterricht</vt:lpstr>
      <vt:lpstr>Voilà, les tartes flambées !</vt:lpstr>
      <vt:lpstr>Französisch bedeutet auch…</vt:lpstr>
      <vt:lpstr>Warum Französisch wählen?</vt:lpstr>
      <vt:lpstr>Warum Französisch wählen?</vt:lpstr>
      <vt:lpstr>Warum Französisch wählen?</vt:lpstr>
      <vt:lpstr>Wir würden uns freuen, dich bald in einem Französisch-Kurs begrüßen zu dürfen !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Mareike</dc:creator>
  <cp:lastModifiedBy>Siegfried Reuter</cp:lastModifiedBy>
  <cp:revision>28</cp:revision>
  <dcterms:created xsi:type="dcterms:W3CDTF">2020-04-06T10:16:16Z</dcterms:created>
  <dcterms:modified xsi:type="dcterms:W3CDTF">2020-04-19T09:35:14Z</dcterms:modified>
</cp:coreProperties>
</file>