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2" r:id="rId2"/>
    <p:sldId id="273" r:id="rId3"/>
    <p:sldId id="285" r:id="rId4"/>
    <p:sldId id="286" r:id="rId5"/>
    <p:sldId id="287" r:id="rId6"/>
    <p:sldId id="258" r:id="rId7"/>
    <p:sldId id="274" r:id="rId8"/>
    <p:sldId id="279" r:id="rId9"/>
    <p:sldId id="278" r:id="rId10"/>
    <p:sldId id="277" r:id="rId11"/>
    <p:sldId id="259" r:id="rId12"/>
    <p:sldId id="282" r:id="rId13"/>
    <p:sldId id="275" r:id="rId14"/>
    <p:sldId id="283" r:id="rId15"/>
    <p:sldId id="276" r:id="rId16"/>
    <p:sldId id="284" r:id="rId17"/>
    <p:sldId id="271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AF58-33FB-47A9-9219-29F242ED9648}" type="datetimeFigureOut">
              <a:rPr lang="de-DE" smtClean="0"/>
              <a:t>20.04.2020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A19EC-DD09-4281-B8BB-5A162D1679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51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FA058-A6BD-4172-AB4B-59C8AB4B2D52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336D-1EB6-4C22-AF7E-38D5F2FEDEF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0"/>
            <a:ext cx="9144000" cy="68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481656" y="120689"/>
            <a:ext cx="670208" cy="57231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378" r="4325" b="2378"/>
          <a:stretch/>
        </p:blipFill>
        <p:spPr>
          <a:xfrm rot="10800000">
            <a:off x="107504" y="764704"/>
            <a:ext cx="8965796" cy="534793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903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Erwerb des 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DELF-Zertifikats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DELF = Diplôme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d‘Études en langue française </a:t>
            </a:r>
          </a:p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international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anerkanntes Zertifikat</a:t>
            </a:r>
          </a:p>
          <a:p>
            <a:pPr algn="just"/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Nachweis von klar definierten und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europaweit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anerkannten Kompetenzen</a:t>
            </a:r>
          </a:p>
          <a:p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v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on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Nutzen in vielen Situationen: Praktikumssuche, Studium,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Beruf, Austausch</a:t>
            </a:r>
            <a:endParaRPr lang="de-DE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eine verpflichtende Teilnahme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an Zusatzkursen</a:t>
            </a:r>
          </a:p>
          <a:p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omplette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Integration in den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Unterricht</a:t>
            </a:r>
          </a:p>
          <a:p>
            <a:pPr algn="just"/>
            <a:r>
              <a:rPr lang="de-DE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er Schüler lernt früh eine echte Prüfungs-situation kennen</a:t>
            </a:r>
            <a:endParaRPr lang="de-DE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DELF-Prüfung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3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Es gibt sechs verschiedene Kompetenzstufen, von A1 bis C2.</a:t>
            </a:r>
          </a:p>
          <a:p>
            <a:r>
              <a:rPr lang="de-DE" sz="3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Vom Fürstenberg-Gymnasium nehmen jedes Jahr überdurchschnittlich viele </a:t>
            </a:r>
            <a:r>
              <a:rPr lang="de-DE" sz="3400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SchülerInnen</a:t>
            </a:r>
            <a:r>
              <a:rPr lang="de-DE" sz="3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an der DELF-Prüfung teil. </a:t>
            </a:r>
          </a:p>
          <a:p>
            <a:r>
              <a:rPr lang="de-DE" sz="3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Zu jeder Prüfung gehört ein schriftlicher Teil (in Recke) sowie eine mündliche Kommunikationsprüfung (in Münster). </a:t>
            </a:r>
          </a:p>
          <a:p>
            <a:r>
              <a:rPr lang="de-DE" sz="3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Die </a:t>
            </a:r>
            <a:r>
              <a:rPr lang="de-DE" sz="34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SchülerInnen</a:t>
            </a:r>
            <a:r>
              <a:rPr lang="de-DE" sz="3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der 3. Fremdsprache legen in der Regel in der Klasse 9 ihre erste DELF-Prüfung ab im Niveau A1 oder A2. </a:t>
            </a:r>
          </a:p>
          <a:p>
            <a:r>
              <a:rPr lang="de-DE" sz="34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SchülerInnen</a:t>
            </a:r>
            <a:r>
              <a:rPr lang="de-DE" sz="3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aus dem WPII-Kurs, Kl. 9, sagen: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„ DELF bringt viele Vorteile für die Zukunft mit sich. Die Prüfung war einfach.“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„Die mündlichen Prüfungen sind ein gutes Training für die mündlichen Prüfungen in der Oberstufe.“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34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endParaRPr lang="de-DE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endParaRPr lang="de-DE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  <a:cs typeface="Arial" pitchFamily="34" charset="0"/>
              </a:rPr>
              <a:t>Warum Französisch wählen?</a:t>
            </a:r>
            <a:endParaRPr lang="de-DE" b="1" dirty="0">
              <a:latin typeface="+mn-lt"/>
              <a:cs typeface="Arial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87524" y="1402535"/>
            <a:ext cx="8568952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600" b="1" dirty="0" smtClean="0">
                <a:cs typeface="Arial" pitchFamily="34" charset="0"/>
              </a:rPr>
              <a:t>Das sagen die </a:t>
            </a:r>
            <a:r>
              <a:rPr lang="de-DE" sz="2600" b="1" dirty="0" err="1" smtClean="0">
                <a:cs typeface="Arial" pitchFamily="34" charset="0"/>
              </a:rPr>
              <a:t>SchülerInnen</a:t>
            </a:r>
            <a:r>
              <a:rPr lang="de-DE" sz="2600" b="1" dirty="0" smtClean="0">
                <a:cs typeface="Arial" pitchFamily="34" charset="0"/>
              </a:rPr>
              <a:t> des jetzigen WPII-Kurses: </a:t>
            </a:r>
          </a:p>
          <a:p>
            <a:pPr algn="just"/>
            <a:r>
              <a:rPr lang="de-DE" sz="2400" dirty="0" smtClean="0">
                <a:cs typeface="Arial" pitchFamily="34" charset="0"/>
              </a:rPr>
              <a:t>„Französisch ist eine sehr schöne Sprache und es ist einfacher, als ich es mir vorgestellt habe.“</a:t>
            </a:r>
          </a:p>
          <a:p>
            <a:pPr algn="just"/>
            <a:r>
              <a:rPr lang="de-DE" sz="2400" dirty="0" smtClean="0">
                <a:cs typeface="Arial" pitchFamily="34" charset="0"/>
              </a:rPr>
              <a:t>„Es lohnt sich, Französisch zu wählen, weil man die Sprache in vielen Ländern der Welt anwenden kann.“</a:t>
            </a:r>
          </a:p>
          <a:p>
            <a:pPr algn="just"/>
            <a:r>
              <a:rPr lang="de-DE" sz="2400" dirty="0" smtClean="0">
                <a:cs typeface="Arial" pitchFamily="34" charset="0"/>
              </a:rPr>
              <a:t>„</a:t>
            </a:r>
            <a:r>
              <a:rPr lang="de-DE" sz="2400" dirty="0" smtClean="0"/>
              <a:t>Generell </a:t>
            </a:r>
            <a:r>
              <a:rPr lang="de-DE" sz="2400" dirty="0"/>
              <a:t>ist man weder durch den </a:t>
            </a:r>
            <a:r>
              <a:rPr lang="de-DE" sz="2400" dirty="0" smtClean="0"/>
              <a:t>Unterricht </a:t>
            </a:r>
            <a:r>
              <a:rPr lang="de-DE" sz="2400" dirty="0"/>
              <a:t>noch durch die regelmäßigen Hausaufgaben </a:t>
            </a:r>
            <a:r>
              <a:rPr lang="de-DE" sz="2400" dirty="0" smtClean="0"/>
              <a:t>überfordert.“</a:t>
            </a:r>
          </a:p>
          <a:p>
            <a:pPr algn="just"/>
            <a:r>
              <a:rPr lang="de-DE" sz="2400" dirty="0" smtClean="0">
                <a:cs typeface="Arial" pitchFamily="34" charset="0"/>
              </a:rPr>
              <a:t>„Das Lernen macht Spaß, da der Kurs klein ist und man so schnell vorankommt.“</a:t>
            </a:r>
          </a:p>
          <a:p>
            <a:pPr algn="just"/>
            <a:r>
              <a:rPr lang="de-DE" sz="2400" dirty="0" smtClean="0"/>
              <a:t>„Man </a:t>
            </a:r>
            <a:r>
              <a:rPr lang="de-DE" sz="2400" dirty="0"/>
              <a:t>sollte es einfach als Herausforderung sehen und den Mut aufbringen es </a:t>
            </a:r>
            <a:r>
              <a:rPr lang="de-DE" sz="2400" dirty="0" smtClean="0"/>
              <a:t>zu versuchen.“</a:t>
            </a:r>
          </a:p>
          <a:p>
            <a:pPr algn="just"/>
            <a:r>
              <a:rPr lang="de-DE" sz="2400" dirty="0" smtClean="0">
                <a:cs typeface="Arial" pitchFamily="34" charset="0"/>
              </a:rPr>
              <a:t>„</a:t>
            </a:r>
            <a:r>
              <a:rPr lang="de-DE" sz="2400" dirty="0">
                <a:cs typeface="Arial" pitchFamily="34" charset="0"/>
              </a:rPr>
              <a:t>I</a:t>
            </a:r>
            <a:r>
              <a:rPr lang="de-DE" sz="2400" dirty="0" smtClean="0"/>
              <a:t>ch kann die </a:t>
            </a:r>
            <a:r>
              <a:rPr lang="de-DE" sz="2400" dirty="0"/>
              <a:t>Wahl von Französisch als WPII jedem empfehlen, der Interesse an Sprachen und fremden Kulturen hat</a:t>
            </a:r>
            <a:r>
              <a:rPr lang="de-DE" sz="2400" dirty="0" smtClean="0">
                <a:cs typeface="Arial" pitchFamily="34" charset="0"/>
              </a:rPr>
              <a:t>.“ </a:t>
            </a:r>
          </a:p>
          <a:p>
            <a:pPr marL="0" indent="0" algn="just">
              <a:buNone/>
            </a:pPr>
            <a:endParaRPr lang="de-DE" sz="2600" dirty="0"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  <a:cs typeface="Arial" pitchFamily="34" charset="0"/>
              </a:rPr>
              <a:t>Warum Französisch wählen?</a:t>
            </a:r>
            <a:endParaRPr lang="de-DE" b="1" dirty="0">
              <a:latin typeface="+mn-lt"/>
              <a:cs typeface="Arial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87524" y="1402535"/>
            <a:ext cx="8568952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600" b="1" dirty="0" smtClean="0">
                <a:cs typeface="Arial" pitchFamily="34" charset="0"/>
              </a:rPr>
              <a:t>Das sagen die (ehemaligen) </a:t>
            </a:r>
            <a:r>
              <a:rPr lang="de-DE" sz="2600" b="1" dirty="0" err="1" smtClean="0">
                <a:cs typeface="Arial" pitchFamily="34" charset="0"/>
              </a:rPr>
              <a:t>SchülerInnen</a:t>
            </a:r>
            <a:r>
              <a:rPr lang="de-DE" sz="2600" b="1" dirty="0" smtClean="0">
                <a:cs typeface="Arial" pitchFamily="34" charset="0"/>
              </a:rPr>
              <a:t> des FBGs: 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„Es ist nicht schwer zu lernen, da man viel aus dem Englischen und Lateinischen ableiten kann.“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„Es ist ein Vorteil, wenn man, egal in welchem Unternehmen man sich bewirbt, eine zweite Fremdsprache vorweisen kann.“ 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„Dem Personalchef war es wichtig, dass ich eine zweite Fremdsprache spreche, auch wenn ich sie nicht aktiv anwenden muss. Ich konnte dank der DELF-Prüfung das Niveau B1 vorweisen. Ich habe den Ausbildungsplatz erhalten.“ </a:t>
            </a:r>
          </a:p>
          <a:p>
            <a:pPr marL="0" indent="0" algn="just">
              <a:buNone/>
            </a:pPr>
            <a:endParaRPr lang="de-DE" sz="2600" dirty="0"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251520" y="332656"/>
            <a:ext cx="8568952" cy="64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600" b="1" dirty="0" smtClean="0">
                <a:cs typeface="Arial" pitchFamily="34" charset="0"/>
              </a:rPr>
              <a:t>Das sagen die (ehemaligen) </a:t>
            </a:r>
            <a:r>
              <a:rPr lang="de-DE" sz="2600" b="1" dirty="0" err="1" smtClean="0">
                <a:cs typeface="Arial" pitchFamily="34" charset="0"/>
              </a:rPr>
              <a:t>SchülerInnen</a:t>
            </a:r>
            <a:r>
              <a:rPr lang="de-DE" sz="2600" b="1" dirty="0" smtClean="0">
                <a:cs typeface="Arial" pitchFamily="34" charset="0"/>
              </a:rPr>
              <a:t> des FBGs: 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„Frankreich ist ein tolles Land!“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„Man hat mehr Fremdsprachen gelernt, was viele Arbeitgeber gut finden. Außerdem wird Englisch nicht mehr so richtig als Fremdsprache angesehen, da viele Leute Englisch sprechen können.“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„Ich finde es gut, dass wir im WPII schneller mit dem Lernen vorankommen, trotz des Tempos aber alles verstehen können.“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„Man kann nirgendwo so gut eine Fremdsprache lernen wie in der Schule.“</a:t>
            </a:r>
          </a:p>
          <a:p>
            <a:pPr algn="just"/>
            <a:r>
              <a:rPr lang="de-DE" sz="2600" dirty="0" smtClean="0">
                <a:cs typeface="Arial" pitchFamily="34" charset="0"/>
              </a:rPr>
              <a:t>„Ich ärgere mich, dass ich nicht Französisch gewählt habe, ich hätte dadurch eine bessere Chance auf einen Job gehabt.“</a:t>
            </a:r>
            <a:endParaRPr lang="de-DE" sz="2600" dirty="0"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0943"/>
            <a:ext cx="8762121" cy="53285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4790">
            <a:off x="8309107" y="100442"/>
            <a:ext cx="832198" cy="7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0063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de-DE" b="1" i="1" dirty="0" smtClean="0"/>
              <a:t>„Sprache ist ein Schatz, von dem man nicht zu viel besitzen kann.“</a:t>
            </a:r>
            <a:endParaRPr lang="de-DE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65112"/>
            <a:ext cx="8291264" cy="4525963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de-DE" dirty="0" smtClean="0"/>
              <a:t>… sagt Olaf </a:t>
            </a:r>
            <a:r>
              <a:rPr lang="de-DE" dirty="0"/>
              <a:t>Scholz, </a:t>
            </a:r>
            <a:r>
              <a:rPr lang="de-DE" dirty="0" smtClean="0"/>
              <a:t>jetziger Vizekanzler, von </a:t>
            </a:r>
            <a:r>
              <a:rPr lang="de-DE" dirty="0"/>
              <a:t>2015 </a:t>
            </a:r>
            <a:r>
              <a:rPr lang="de-DE" dirty="0" smtClean="0"/>
              <a:t>bis März 2018 Bevollmächtigter </a:t>
            </a:r>
            <a:r>
              <a:rPr lang="de-DE" dirty="0"/>
              <a:t>der Bundesrepublik </a:t>
            </a:r>
            <a:r>
              <a:rPr lang="de-DE" dirty="0" smtClean="0"/>
              <a:t>Deutschland für die deutsch-französischen kulturellen Beziehungen</a:t>
            </a:r>
          </a:p>
          <a:p>
            <a:pPr marL="0" indent="0" algn="just">
              <a:buNone/>
            </a:pPr>
            <a:endParaRPr lang="de-DE" dirty="0" smtClean="0"/>
          </a:p>
          <a:p>
            <a:pPr marL="0" indent="0" algn="just">
              <a:buNone/>
            </a:pPr>
            <a:r>
              <a:rPr lang="de-DE" dirty="0" smtClean="0"/>
              <a:t>„Eine Sprache sprechen, das heißt auch, die Kultur des anderen kennenzulernen, sich in ihr heimisch zu fühlen und somit in Europa heimisch zu werden.“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309107" y="100442"/>
            <a:ext cx="832198" cy="7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032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/>
              <a:t>Französisch als Weltsprache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368" y="1421857"/>
            <a:ext cx="8291264" cy="5103487"/>
          </a:xfrm>
          <a:noFill/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de-DE" sz="2400" dirty="0">
                <a:cs typeface="Arial" pitchFamily="34" charset="0"/>
              </a:rPr>
              <a:t>wichtige Sprache in Diplomatie und Politik</a:t>
            </a:r>
          </a:p>
          <a:p>
            <a:pPr algn="just">
              <a:spcAft>
                <a:spcPts val="1800"/>
              </a:spcAft>
            </a:pPr>
            <a:r>
              <a:rPr lang="de-DE" sz="2400" dirty="0">
                <a:cs typeface="Arial" pitchFamily="34" charset="0"/>
              </a:rPr>
              <a:t>offizielle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>
                <a:cs typeface="Arial" pitchFamily="34" charset="0"/>
              </a:rPr>
              <a:t>Arbeitssprache in der EU, in vielen internationalen Organisationen, wie z.B. der UNO, der </a:t>
            </a:r>
            <a:r>
              <a:rPr lang="de-DE" sz="2400" dirty="0" smtClean="0">
                <a:cs typeface="Arial" pitchFamily="34" charset="0"/>
              </a:rPr>
              <a:t>UNESCO, der NATO, dem Europarat</a:t>
            </a:r>
            <a:endParaRPr lang="de-DE" sz="2400" dirty="0">
              <a:cs typeface="Arial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de-DE" sz="2400" dirty="0">
                <a:cs typeface="Arial" pitchFamily="34" charset="0"/>
              </a:rPr>
              <a:t>Französisch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>
                <a:cs typeface="Arial" pitchFamily="34" charset="0"/>
              </a:rPr>
              <a:t>ist neben Englisch die einzige Sprache, die auf allen 5 Kontinenten gesprochen wird; allein in Europa sprechen mehr als 72 Millionen Menschen Französisch als </a:t>
            </a:r>
            <a:r>
              <a:rPr lang="de-DE" sz="2400" dirty="0" smtClean="0">
                <a:cs typeface="Arial" pitchFamily="34" charset="0"/>
              </a:rPr>
              <a:t>Muttersprache</a:t>
            </a:r>
          </a:p>
          <a:p>
            <a:pPr algn="just"/>
            <a:r>
              <a:rPr lang="de-DE" sz="2400" dirty="0" smtClean="0">
                <a:cs typeface="Arial" pitchFamily="34" charset="0"/>
              </a:rPr>
              <a:t>Französisch ist neben Englisch die offizielle Sprache des Eurovision Song Contest und der Olympischen Spiele</a:t>
            </a:r>
            <a:endParaRPr lang="de-DE" sz="2400" dirty="0"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032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/>
              <a:t>Französisch in Europa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368" y="1421857"/>
            <a:ext cx="8291264" cy="5103487"/>
          </a:xfrm>
          <a:noFill/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de-DE" sz="2400" dirty="0" smtClean="0">
                <a:cs typeface="Arial" pitchFamily="34" charset="0"/>
              </a:rPr>
              <a:t>Französisch ist nach Englisch die Sprache, die weltweit am häufigsten gelernt und unterrichtet wird</a:t>
            </a:r>
            <a:endParaRPr lang="de-DE" sz="2400" dirty="0">
              <a:cs typeface="Arial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de-DE" sz="2400" dirty="0">
                <a:cs typeface="Arial" pitchFamily="34" charset="0"/>
              </a:rPr>
              <a:t>Französisch</a:t>
            </a:r>
            <a:r>
              <a:rPr lang="de-DE" sz="2400" dirty="0" smtClean="0">
                <a:cs typeface="Arial" pitchFamily="34" charset="0"/>
              </a:rPr>
              <a:t> und Englisch ist eine unschlagbare Kombination; sie sind neben Deutsch die meist gesprochenen Sprachen Europas</a:t>
            </a:r>
          </a:p>
          <a:p>
            <a:pPr algn="just"/>
            <a:r>
              <a:rPr lang="de-DE" sz="2400" dirty="0" smtClean="0">
                <a:cs typeface="Arial" pitchFamily="34" charset="0"/>
              </a:rPr>
              <a:t>Muttersprachen in Europa </a:t>
            </a:r>
          </a:p>
          <a:p>
            <a:pPr marL="0" indent="0" algn="just">
              <a:buNone/>
            </a:pPr>
            <a:r>
              <a:rPr lang="de-DE" sz="2400" dirty="0" smtClean="0">
                <a:cs typeface="Arial" pitchFamily="34" charset="0"/>
              </a:rPr>
              <a:t>     im Vergleich:</a:t>
            </a:r>
            <a:endParaRPr lang="de-DE" sz="2400" dirty="0"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332" y="3896857"/>
            <a:ext cx="4305300" cy="265747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9525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032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/>
              <a:t>Französisch in Europa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0" y="1556792"/>
            <a:ext cx="8460432" cy="451770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405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+mn-lt"/>
                <a:cs typeface="Arial" pitchFamily="34" charset="0"/>
              </a:rPr>
              <a:t>Bildungs- und Berufschancen</a:t>
            </a:r>
            <a:endParaRPr lang="de-DE" b="1" dirty="0">
              <a:latin typeface="+mn-lt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19660"/>
            <a:ext cx="8229600" cy="4819674"/>
          </a:xfrm>
        </p:spPr>
        <p:txBody>
          <a:bodyPr>
            <a:noAutofit/>
          </a:bodyPr>
          <a:lstStyle/>
          <a:p>
            <a:pPr algn="just"/>
            <a:r>
              <a:rPr lang="de-DE" sz="2800" dirty="0" smtClean="0"/>
              <a:t>Handel, Institutionen und gemeinsame Wirtschafts-projekte haben einen hohen Bedarf an zweisprachig qualifizierten Mitarbeitern</a:t>
            </a:r>
          </a:p>
          <a:p>
            <a:pPr algn="just"/>
            <a:r>
              <a:rPr lang="de-DE" sz="2800" dirty="0"/>
              <a:t>2800 französische Unternehmen sind in Deutschland, 3000 deutsche Unternehmen in Frankreich </a:t>
            </a:r>
            <a:r>
              <a:rPr lang="de-DE" sz="2800" dirty="0" smtClean="0"/>
              <a:t>vertreten</a:t>
            </a:r>
          </a:p>
          <a:p>
            <a:pPr algn="just"/>
            <a:r>
              <a:rPr lang="de-DE" sz="2800" dirty="0" smtClean="0"/>
              <a:t>400.000 Deutsche und 350.000 Franzosen finden Arbeit durch die deutsch-französischen Beziehung (Branchen: Hotel, Gastronomie, IT, Bauwesen, Finanzwesen, </a:t>
            </a:r>
            <a:r>
              <a:rPr lang="de-DE" sz="2800" dirty="0"/>
              <a:t>Journalismus, Tourismus, Forschungs- </a:t>
            </a:r>
            <a:r>
              <a:rPr lang="de-DE" sz="2800" dirty="0" smtClean="0"/>
              <a:t>und Entwicklungstechnologie, u.v.m.)</a:t>
            </a:r>
          </a:p>
          <a:p>
            <a:pPr marL="0" indent="0" algn="r">
              <a:buNone/>
            </a:pPr>
            <a:r>
              <a:rPr lang="de-DE" sz="1000" dirty="0" smtClean="0"/>
              <a:t>Quelle: </a:t>
            </a:r>
            <a:r>
              <a:rPr lang="de-DE" sz="1000" dirty="0" err="1" smtClean="0"/>
              <a:t>Invest</a:t>
            </a:r>
            <a:r>
              <a:rPr lang="de-DE" sz="1000" dirty="0" smtClean="0"/>
              <a:t> in France 2017</a:t>
            </a:r>
          </a:p>
          <a:p>
            <a:pPr marL="0" indent="0" algn="just">
              <a:buNone/>
            </a:pPr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  <a:cs typeface="Arial" pitchFamily="34" charset="0"/>
              </a:rPr>
              <a:t>Französisch als Lokalbonus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800" dirty="0"/>
              <a:t>Zusammenarbeit hiesiger mittelständischer </a:t>
            </a:r>
            <a:r>
              <a:rPr lang="de-DE" sz="2800" dirty="0" smtClean="0"/>
              <a:t>Unter-nehmen </a:t>
            </a:r>
            <a:r>
              <a:rPr lang="de-DE" sz="2800" dirty="0"/>
              <a:t>mit dem europäischen </a:t>
            </a:r>
            <a:r>
              <a:rPr lang="de-DE" sz="2800" dirty="0" smtClean="0"/>
              <a:t>Ausland: </a:t>
            </a:r>
          </a:p>
          <a:p>
            <a:pPr algn="just"/>
            <a:r>
              <a:rPr lang="de-DE" sz="2800" dirty="0" smtClean="0"/>
              <a:t>Kooperationspartner Krone hat </a:t>
            </a:r>
            <a:r>
              <a:rPr lang="de-DE" sz="2800" dirty="0"/>
              <a:t>Zweigstelle in der Nähe von Chartres (Krone </a:t>
            </a:r>
            <a:r>
              <a:rPr lang="de-DE" sz="2800" i="1" dirty="0" err="1"/>
              <a:t>Fenaison</a:t>
            </a:r>
            <a:r>
              <a:rPr lang="de-DE" sz="2800" i="1" dirty="0"/>
              <a:t> </a:t>
            </a:r>
            <a:r>
              <a:rPr lang="de-DE" sz="2800" i="1" dirty="0" err="1"/>
              <a:t>Récolte</a:t>
            </a:r>
            <a:r>
              <a:rPr lang="de-DE" sz="2800" dirty="0" smtClean="0"/>
              <a:t>)</a:t>
            </a:r>
          </a:p>
          <a:p>
            <a:pPr algn="just"/>
            <a:r>
              <a:rPr lang="de-DE" sz="2800" dirty="0" smtClean="0"/>
              <a:t>Firma Rosen Engineering, Lingen, arbeitet eng </a:t>
            </a:r>
            <a:r>
              <a:rPr lang="de-DE" sz="2800" dirty="0"/>
              <a:t>mit französischen Unternehmen </a:t>
            </a:r>
            <a:r>
              <a:rPr lang="de-DE" sz="2800" dirty="0" smtClean="0"/>
              <a:t>in </a:t>
            </a:r>
            <a:r>
              <a:rPr lang="de-DE" sz="2800" dirty="0" err="1" smtClean="0"/>
              <a:t>Courbevoie</a:t>
            </a:r>
            <a:r>
              <a:rPr lang="de-DE" sz="2800" dirty="0" smtClean="0"/>
              <a:t> und Trappes (beide in der Nähe von Paris) zusammen</a:t>
            </a:r>
          </a:p>
          <a:p>
            <a:pPr algn="just"/>
            <a:r>
              <a:rPr lang="de-DE" sz="2800" dirty="0"/>
              <a:t>a</a:t>
            </a:r>
            <a:r>
              <a:rPr lang="de-DE" sz="2800" dirty="0" smtClean="0"/>
              <a:t>uch regionale handwerkliche Firmen wie z.B. Firma </a:t>
            </a:r>
            <a:r>
              <a:rPr lang="de-DE" sz="2800" dirty="0" err="1" smtClean="0"/>
              <a:t>Kuiter</a:t>
            </a:r>
            <a:r>
              <a:rPr lang="de-DE" sz="2800" dirty="0" smtClean="0"/>
              <a:t>, </a:t>
            </a:r>
            <a:r>
              <a:rPr lang="de-DE" sz="2800" dirty="0" err="1" smtClean="0"/>
              <a:t>Thuine</a:t>
            </a:r>
            <a:r>
              <a:rPr lang="de-DE" sz="2800" dirty="0" smtClean="0"/>
              <a:t>, sind europaweit führend und gefragt (hier z.B. im  Messe- </a:t>
            </a:r>
            <a:r>
              <a:rPr lang="de-DE" sz="2800" dirty="0"/>
              <a:t>und Innenausbausektor)</a:t>
            </a:r>
            <a:endParaRPr lang="de-DE" sz="2800" dirty="0" smtClean="0"/>
          </a:p>
          <a:p>
            <a:pPr algn="just">
              <a:buFont typeface="Symbol" panose="05050102010706020507" pitchFamily="18" charset="2"/>
              <a:buChar char="Þ"/>
            </a:pPr>
            <a:endParaRPr lang="de-DE" sz="2800" dirty="0" smtClean="0"/>
          </a:p>
          <a:p>
            <a:pPr marL="0" indent="0" algn="just">
              <a:buNone/>
            </a:pPr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  <a:cs typeface="Arial" pitchFamily="34" charset="0"/>
              </a:rPr>
              <a:t>Französisch im Unterricht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41266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2700" dirty="0" smtClean="0">
                <a:cs typeface="Arial" pitchFamily="34" charset="0"/>
              </a:rPr>
              <a:t>auf die Bedürfnisse des Lerners einer 3. Fremdsprache ausgerichtetes neues Lehrbuch </a:t>
            </a:r>
          </a:p>
          <a:p>
            <a:pPr algn="just"/>
            <a:r>
              <a:rPr lang="de-DE" sz="2700" dirty="0">
                <a:cs typeface="Arial" pitchFamily="34" charset="0"/>
              </a:rPr>
              <a:t>lebendig, motivierend, nah am Leben der </a:t>
            </a:r>
            <a:r>
              <a:rPr lang="de-DE" sz="2700" dirty="0" smtClean="0">
                <a:cs typeface="Arial" pitchFamily="34" charset="0"/>
              </a:rPr>
              <a:t>Jugend-</a:t>
            </a:r>
            <a:r>
              <a:rPr lang="de-DE" sz="2700" dirty="0" err="1" smtClean="0">
                <a:cs typeface="Arial" pitchFamily="34" charset="0"/>
              </a:rPr>
              <a:t>lichen</a:t>
            </a:r>
            <a:endParaRPr lang="de-DE" sz="2700" dirty="0" smtClean="0">
              <a:cs typeface="Arial" pitchFamily="34" charset="0"/>
            </a:endParaRPr>
          </a:p>
          <a:p>
            <a:pPr algn="just"/>
            <a:r>
              <a:rPr lang="de-DE" sz="2700" dirty="0"/>
              <a:t>Lernzeiten und individuelle Arbeitsphasen werden möglichst in die Unterrichtszeit integriert, um die häusliche Lernzeit zu reduzieren</a:t>
            </a:r>
            <a:endParaRPr lang="de-DE" sz="2700" dirty="0" smtClean="0">
              <a:cs typeface="Arial" pitchFamily="34" charset="0"/>
            </a:endParaRPr>
          </a:p>
          <a:p>
            <a:pPr algn="just"/>
            <a:r>
              <a:rPr lang="de-DE" sz="2700" dirty="0">
                <a:cs typeface="Arial" pitchFamily="34" charset="0"/>
              </a:rPr>
              <a:t>i</a:t>
            </a:r>
            <a:r>
              <a:rPr lang="de-DE" sz="2700" dirty="0" smtClean="0">
                <a:cs typeface="Arial" pitchFamily="34" charset="0"/>
              </a:rPr>
              <a:t>n jedem Schuljahr wird i.d.R. eine Klassenarbeit durch eine mündliche Kommunikationsprüfung ersetzt</a:t>
            </a:r>
          </a:p>
          <a:p>
            <a:pPr algn="just"/>
            <a:r>
              <a:rPr lang="de-DE" sz="2700" dirty="0">
                <a:cs typeface="Arial" pitchFamily="34" charset="0"/>
              </a:rPr>
              <a:t>i</a:t>
            </a:r>
            <a:r>
              <a:rPr lang="de-DE" sz="2700" dirty="0" smtClean="0">
                <a:cs typeface="Arial" pitchFamily="34" charset="0"/>
              </a:rPr>
              <a:t>n Klasse 9 Teilnahme am Schüleraustausch bzw. an einer Frankreichfahrt möglich</a:t>
            </a:r>
            <a:endParaRPr lang="de-DE" sz="2700" dirty="0"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254074" y="130456"/>
            <a:ext cx="876515" cy="7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481656" y="120689"/>
            <a:ext cx="670208" cy="5723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2801" r="4714"/>
          <a:stretch/>
        </p:blipFill>
        <p:spPr>
          <a:xfrm rot="10800000">
            <a:off x="109275" y="740858"/>
            <a:ext cx="8915306" cy="567602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556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14790">
            <a:off x="8481656" y="120689"/>
            <a:ext cx="670208" cy="5723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779" r="4325"/>
          <a:stretch/>
        </p:blipFill>
        <p:spPr>
          <a:xfrm rot="10800000">
            <a:off x="69483" y="783142"/>
            <a:ext cx="8976229" cy="5762983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4930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Bildschirmpräsentation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PowerPoint-Präsentation</vt:lpstr>
      <vt:lpstr>Französisch als Weltsprache</vt:lpstr>
      <vt:lpstr>Französisch in Europa</vt:lpstr>
      <vt:lpstr>Französisch in Europa</vt:lpstr>
      <vt:lpstr>Bildungs- und Berufschancen</vt:lpstr>
      <vt:lpstr>Französisch als Lokalbonus</vt:lpstr>
      <vt:lpstr>Französisch im Unterricht</vt:lpstr>
      <vt:lpstr>PowerPoint-Präsentation</vt:lpstr>
      <vt:lpstr>PowerPoint-Präsentation</vt:lpstr>
      <vt:lpstr>PowerPoint-Präsentation</vt:lpstr>
      <vt:lpstr>Erwerb des DELF-Zertifikats</vt:lpstr>
      <vt:lpstr>DELF-Prüfung</vt:lpstr>
      <vt:lpstr>Warum Französisch wählen?</vt:lpstr>
      <vt:lpstr>Warum Französisch wählen?</vt:lpstr>
      <vt:lpstr>PowerPoint-Präsentation</vt:lpstr>
      <vt:lpstr>PowerPoint-Präsentation</vt:lpstr>
      <vt:lpstr>„Sprache ist ein Schatz, von dem man nicht zu viel besitzen kann.“</vt:lpstr>
    </vt:vector>
  </TitlesOfParts>
  <Company>Fürstenberg-Gymnasium Recke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 Buchalle</dc:creator>
  <cp:lastModifiedBy>Barbara Stuttmann</cp:lastModifiedBy>
  <cp:revision>58</cp:revision>
  <cp:lastPrinted>2018-04-11T08:16:02Z</cp:lastPrinted>
  <dcterms:created xsi:type="dcterms:W3CDTF">2013-03-08T12:18:23Z</dcterms:created>
  <dcterms:modified xsi:type="dcterms:W3CDTF">2020-04-20T08:48:36Z</dcterms:modified>
</cp:coreProperties>
</file>