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97423-DB04-4F8D-9AC9-E229A3EFFBE0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5475-9BF7-4148-A65A-01E53EAC8B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40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5475-9BF7-4148-A65A-01E53EAC8B0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740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5475-9BF7-4148-A65A-01E53EAC8B0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713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5475-9BF7-4148-A65A-01E53EAC8B0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4956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5475-9BF7-4148-A65A-01E53EAC8B0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06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86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31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625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008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53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57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7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8791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22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901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70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FB595-7BB6-48A6-AA19-BF285671B4FC}" type="datetimeFigureOut">
              <a:rPr lang="de-DE" smtClean="0"/>
              <a:t>13.04.2018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10026-DB80-4A56-97F5-B6D6CCFE66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7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de-DE" b="1" dirty="0" smtClean="0"/>
              <a:t>Latein als dritte Fremdsprache</a:t>
            </a:r>
            <a:br>
              <a:rPr lang="de-DE" b="1" dirty="0" smtClean="0"/>
            </a:br>
            <a:r>
              <a:rPr lang="de-DE" sz="3600" b="1" dirty="0" smtClean="0"/>
              <a:t>-Übersicht-</a:t>
            </a:r>
            <a:endParaRPr lang="de-DE" sz="36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1043608" y="1700808"/>
            <a:ext cx="7056784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de-DE" sz="2000" b="1" dirty="0" smtClean="0"/>
              <a:t>Latein für die schulische und berufliche Zukunft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de-DE" sz="2000" b="1" dirty="0" smtClean="0"/>
              <a:t>Sprachenlaufbahn am FBG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de-DE" sz="2000" b="1" dirty="0" smtClean="0"/>
              <a:t>Unterrichtswerk am FBG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011129" y="580166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Lateinlehrer Johannes Leigers</a:t>
            </a:r>
            <a:endParaRPr lang="de-DE" dirty="0"/>
          </a:p>
        </p:txBody>
      </p:sp>
      <p:pic>
        <p:nvPicPr>
          <p:cNvPr id="1032" name="Picture 8" descr="https://kvg-mettingen.lms.schulon.org/pluginfile.php/30/coursecat/description/late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585" y="3405703"/>
            <a:ext cx="2148830" cy="2385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7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de-DE" b="1" dirty="0" smtClean="0"/>
              <a:t>Latein als dritte Fremdsprache</a:t>
            </a:r>
            <a:br>
              <a:rPr lang="de-DE" b="1" dirty="0" smtClean="0"/>
            </a:br>
            <a:r>
              <a:rPr lang="de-DE" sz="3600" b="1" dirty="0" smtClean="0"/>
              <a:t>- </a:t>
            </a:r>
            <a:r>
              <a:rPr lang="de-DE" sz="3100" b="1" dirty="0" smtClean="0"/>
              <a:t>Latein für die schulische und berufliche Zukunft -</a:t>
            </a:r>
            <a:endParaRPr lang="de-DE" sz="3100" b="1" dirty="0"/>
          </a:p>
        </p:txBody>
      </p:sp>
      <p:sp>
        <p:nvSpPr>
          <p:cNvPr id="14" name="Ellipse 13"/>
          <p:cNvSpPr/>
          <p:nvPr/>
        </p:nvSpPr>
        <p:spPr>
          <a:xfrm>
            <a:off x="2915816" y="2852936"/>
            <a:ext cx="3024336" cy="15121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336237" y="2970331"/>
            <a:ext cx="230425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4788024" y="1878201"/>
            <a:ext cx="230425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3275856" y="4742596"/>
            <a:ext cx="230425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/>
          <p:cNvSpPr/>
          <p:nvPr/>
        </p:nvSpPr>
        <p:spPr>
          <a:xfrm>
            <a:off x="1344349" y="1878201"/>
            <a:ext cx="230425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467544" y="4382074"/>
            <a:ext cx="2304256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6234914" y="4396872"/>
            <a:ext cx="2304256" cy="9953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6472775" y="3044080"/>
            <a:ext cx="230425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3585220" y="3044080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/>
              <a:t>Latein </a:t>
            </a:r>
          </a:p>
          <a:p>
            <a:pPr algn="ctr"/>
            <a:r>
              <a:rPr lang="de-DE" sz="1400" dirty="0" smtClean="0"/>
              <a:t>als allgemeinbildendes Fach</a:t>
            </a:r>
            <a:endParaRPr lang="de-DE" sz="1400" dirty="0"/>
          </a:p>
        </p:txBody>
      </p:sp>
      <p:sp>
        <p:nvSpPr>
          <p:cNvPr id="23" name="Textfeld 22"/>
          <p:cNvSpPr txBox="1"/>
          <p:nvPr/>
        </p:nvSpPr>
        <p:spPr>
          <a:xfrm>
            <a:off x="480253" y="300720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Grundlage europäischer Kultur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4932040" y="191507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Muttersprache Europas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1471532" y="191507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Sachwalterin der Antike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6598091" y="305155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Zugang für viele Studiengänge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6378930" y="4406874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Trainingszentrum für arbeitsethische Qualifikationen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347864" y="4763981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Trainingszentrum für logisches Denken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611560" y="441943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Förderung der deutschen Sprache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313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de-DE" b="1" dirty="0" smtClean="0"/>
              <a:t>Latein als dritte Fremdsprache</a:t>
            </a:r>
            <a:br>
              <a:rPr lang="de-DE" b="1" dirty="0" smtClean="0"/>
            </a:br>
            <a:r>
              <a:rPr lang="de-DE" sz="3600" b="1" dirty="0" smtClean="0"/>
              <a:t>-Sprachenlaufbahn am FBG-</a:t>
            </a:r>
            <a:endParaRPr lang="de-DE" sz="36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4725144"/>
            <a:ext cx="547260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 algn="ctr">
              <a:buFontTx/>
              <a:buChar char="-"/>
            </a:pPr>
            <a:r>
              <a:rPr lang="de-DE" b="1" dirty="0" smtClean="0"/>
              <a:t>Latinum nach vier Jahren </a:t>
            </a:r>
            <a:r>
              <a:rPr lang="de-DE" dirty="0" smtClean="0"/>
              <a:t>(bei ausreichender Leistung am Ende der </a:t>
            </a:r>
            <a:r>
              <a:rPr lang="de-DE" dirty="0" err="1" smtClean="0"/>
              <a:t>Jgst</a:t>
            </a:r>
            <a:r>
              <a:rPr lang="de-DE" dirty="0" smtClean="0"/>
              <a:t>. Q1)</a:t>
            </a:r>
          </a:p>
          <a:p>
            <a:pPr marL="285750" indent="-285750" algn="ctr">
              <a:buFontTx/>
              <a:buChar char="-"/>
            </a:pPr>
            <a:r>
              <a:rPr lang="de-DE" dirty="0" smtClean="0"/>
              <a:t>Latein als </a:t>
            </a:r>
            <a:r>
              <a:rPr lang="de-DE" b="1" dirty="0" smtClean="0"/>
              <a:t>zusätzliches Kursangebot in der Oberstufe</a:t>
            </a:r>
            <a:endParaRPr lang="de-DE" dirty="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704849"/>
              </p:ext>
            </p:extLst>
          </p:nvPr>
        </p:nvGraphicFramePr>
        <p:xfrm>
          <a:off x="971601" y="1700808"/>
          <a:ext cx="739718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872"/>
                <a:gridCol w="897903"/>
                <a:gridCol w="888387"/>
                <a:gridCol w="888387"/>
                <a:gridCol w="888387"/>
                <a:gridCol w="977780"/>
                <a:gridCol w="512676"/>
                <a:gridCol w="512676"/>
                <a:gridCol w="952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Latein ab Klasse 6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EF</a:t>
                      </a:r>
                    </a:p>
                    <a:p>
                      <a:endParaRPr lang="de-DE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Latinum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e-DE" b="1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b="1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Latein ab Klasse 8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8</a:t>
                      </a:r>
                      <a:endParaRPr lang="de-DE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9</a:t>
                      </a:r>
                      <a:endParaRPr lang="de-DE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EF</a:t>
                      </a:r>
                      <a:endParaRPr lang="de-DE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b="1" dirty="0" smtClean="0"/>
                        <a:t>Q1</a:t>
                      </a:r>
                    </a:p>
                    <a:p>
                      <a:endParaRPr lang="de-DE" b="1" dirty="0" smtClean="0"/>
                    </a:p>
                    <a:p>
                      <a:endParaRPr lang="de-DE" b="1" dirty="0" smtClean="0"/>
                    </a:p>
                    <a:p>
                      <a:r>
                        <a:rPr lang="de-DE" b="1" dirty="0" smtClean="0"/>
                        <a:t>Latinum</a:t>
                      </a:r>
                      <a:endParaRPr lang="de-DE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Q2</a:t>
                      </a:r>
                      <a:endParaRPr lang="de-DE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64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de-DE" b="1" dirty="0" smtClean="0"/>
              <a:t>Latein als dritte Fremdsprache</a:t>
            </a:r>
            <a:br>
              <a:rPr lang="de-DE" b="1" dirty="0" smtClean="0"/>
            </a:br>
            <a:r>
              <a:rPr lang="de-DE" sz="3600" b="1" dirty="0" smtClean="0"/>
              <a:t>-Unterrichtswerk am FBG-</a:t>
            </a:r>
            <a:endParaRPr lang="de-DE" sz="3600" b="1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99" y="2414117"/>
            <a:ext cx="1623580" cy="223512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60" y="2414117"/>
            <a:ext cx="1607701" cy="2258822"/>
          </a:xfrm>
          <a:prstGeom prst="rect">
            <a:avLst/>
          </a:prstGeom>
        </p:spPr>
      </p:pic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622752"/>
              </p:ext>
            </p:extLst>
          </p:nvPr>
        </p:nvGraphicFramePr>
        <p:xfrm>
          <a:off x="2195736" y="1533603"/>
          <a:ext cx="4896544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/>
              </a:tblGrid>
              <a:tr h="601948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Prima </a:t>
                      </a:r>
                      <a:r>
                        <a:rPr lang="de-DE" dirty="0" err="1" smtClean="0"/>
                        <a:t>brevis</a:t>
                      </a:r>
                      <a:endParaRPr lang="de-DE" dirty="0" smtClean="0"/>
                    </a:p>
                    <a:p>
                      <a:pPr algn="ctr"/>
                      <a:r>
                        <a:rPr lang="de-DE" dirty="0" smtClean="0"/>
                        <a:t> (Latein als</a:t>
                      </a:r>
                      <a:r>
                        <a:rPr lang="de-DE" baseline="0" dirty="0" smtClean="0"/>
                        <a:t> dritte Fremdsprache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</a:tr>
              <a:tr h="34397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30 Lektionen</a:t>
                      </a:r>
                      <a:endParaRPr lang="de-DE" b="1" dirty="0"/>
                    </a:p>
                  </a:txBody>
                  <a:tcPr/>
                </a:tc>
              </a:tr>
              <a:tr h="343970"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Beispielkapitel</a:t>
                      </a:r>
                      <a:endParaRPr lang="de-DE" b="1" dirty="0"/>
                    </a:p>
                  </a:txBody>
                  <a:tcPr/>
                </a:tc>
              </a:tr>
              <a:tr h="1691188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/>
                        <a:t>2: Sieg im Circus </a:t>
                      </a:r>
                      <a:r>
                        <a:rPr lang="de-DE" sz="1600" dirty="0" err="1" smtClean="0"/>
                        <a:t>Maximus</a:t>
                      </a:r>
                      <a:endParaRPr lang="de-DE" sz="1600" dirty="0" smtClean="0"/>
                    </a:p>
                    <a:p>
                      <a:pPr algn="ctr"/>
                      <a:r>
                        <a:rPr lang="de-DE" sz="1600" dirty="0" smtClean="0"/>
                        <a:t>6:</a:t>
                      </a:r>
                      <a:r>
                        <a:rPr lang="de-DE" sz="1600" baseline="0" dirty="0" smtClean="0"/>
                        <a:t> Modenschau</a:t>
                      </a:r>
                    </a:p>
                    <a:p>
                      <a:pPr algn="ctr"/>
                      <a:r>
                        <a:rPr lang="de-DE" sz="1600" baseline="0" dirty="0" smtClean="0"/>
                        <a:t>7: Endlich volljährig!</a:t>
                      </a:r>
                    </a:p>
                    <a:p>
                      <a:pPr algn="ctr"/>
                      <a:r>
                        <a:rPr lang="de-DE" sz="1600" baseline="0" dirty="0" smtClean="0"/>
                        <a:t>13: Caesar im Banne Kleopatras</a:t>
                      </a:r>
                    </a:p>
                    <a:p>
                      <a:pPr algn="ctr"/>
                      <a:r>
                        <a:rPr lang="de-DE" sz="1600" baseline="0" dirty="0" smtClean="0"/>
                        <a:t>14: </a:t>
                      </a:r>
                      <a:r>
                        <a:rPr lang="de-DE" sz="1600" baseline="0" dirty="0" err="1" smtClean="0"/>
                        <a:t>Pompeius</a:t>
                      </a:r>
                      <a:r>
                        <a:rPr lang="de-DE" sz="1600" baseline="0" dirty="0" smtClean="0"/>
                        <a:t> und die Piraten</a:t>
                      </a:r>
                    </a:p>
                    <a:p>
                      <a:pPr algn="ctr"/>
                      <a:r>
                        <a:rPr lang="de-DE" sz="1600" baseline="0" dirty="0" smtClean="0"/>
                        <a:t>20: Der Mythos  von Echo und Narziss</a:t>
                      </a:r>
                    </a:p>
                    <a:p>
                      <a:pPr algn="ctr"/>
                      <a:r>
                        <a:rPr lang="de-DE" sz="1600" baseline="0" dirty="0" smtClean="0"/>
                        <a:t>22: Die Tragödie der Antigone</a:t>
                      </a:r>
                      <a:endParaRPr lang="de-DE" sz="1600" dirty="0"/>
                    </a:p>
                  </a:txBody>
                  <a:tcPr/>
                </a:tc>
              </a:tr>
              <a:tr h="315306"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 smtClean="0"/>
                        <a:t>Arbeit</a:t>
                      </a:r>
                      <a:r>
                        <a:rPr lang="de-DE" sz="1600" b="1" baseline="0" dirty="0" smtClean="0"/>
                        <a:t> mit dem Buch</a:t>
                      </a:r>
                      <a:r>
                        <a:rPr lang="de-DE" sz="1600" b="1" dirty="0" smtClean="0"/>
                        <a:t>: 3</a:t>
                      </a:r>
                      <a:r>
                        <a:rPr lang="de-DE" sz="1600" b="1" baseline="0" dirty="0" smtClean="0"/>
                        <a:t> Schuljahre (Klasse 8 bis EF)</a:t>
                      </a:r>
                      <a:endParaRPr lang="de-DE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907704" y="5085184"/>
            <a:ext cx="547260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Latein ab Klasse 8?</a:t>
            </a:r>
          </a:p>
        </p:txBody>
      </p:sp>
      <p:pic>
        <p:nvPicPr>
          <p:cNvPr id="3074" name="Picture 2" descr="http://www.egmont-comic-collection.de/mediadaten/images/ecc/Asterix/Asterix%20Artikel%20400/Asterix_400_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5589240"/>
            <a:ext cx="2855819" cy="10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41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Bildschirmpräsentation (4:3)</PresentationFormat>
  <Paragraphs>56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Latein als dritte Fremdsprache -Übersicht-</vt:lpstr>
      <vt:lpstr>Latein als dritte Fremdsprache - Latein für die schulische und berufliche Zukunft -</vt:lpstr>
      <vt:lpstr>Latein als dritte Fremdsprache -Sprachenlaufbahn am FBG-</vt:lpstr>
      <vt:lpstr>Latein als dritte Fremdsprache -Unterrichtswerk am FBG-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Latein als dritte Fremdsprache</dc:title>
  <dc:creator>Johannes Leigers</dc:creator>
  <cp:lastModifiedBy>Windows-Benutzer</cp:lastModifiedBy>
  <cp:revision>51</cp:revision>
  <cp:lastPrinted>2016-04-12T16:34:45Z</cp:lastPrinted>
  <dcterms:created xsi:type="dcterms:W3CDTF">2014-04-27T13:21:41Z</dcterms:created>
  <dcterms:modified xsi:type="dcterms:W3CDTF">2018-04-13T05:28:11Z</dcterms:modified>
</cp:coreProperties>
</file>