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7" r:id="rId7"/>
    <p:sldId id="269" r:id="rId8"/>
    <p:sldId id="271" r:id="rId9"/>
    <p:sldId id="261" r:id="rId10"/>
    <p:sldId id="270" r:id="rId11"/>
    <p:sldId id="262" r:id="rId12"/>
    <p:sldId id="263" r:id="rId13"/>
    <p:sldId id="264" r:id="rId14"/>
    <p:sldId id="265" r:id="rId15"/>
    <p:sldId id="268" r:id="rId1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702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>
        <p:scale>
          <a:sx n="123" d="100"/>
          <a:sy n="123" d="100"/>
        </p:scale>
        <p:origin x="-114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6C601FE9-D878-4B3C-9538-71465498E7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xmlns="" id="{31571D01-2B29-4068-BE03-7DBF50EDCC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F306D1ED-68E4-48D3-B7B3-8E07A4D7A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EC439-3D0C-421A-9ACD-20B522DEE7B1}" type="datetimeFigureOut">
              <a:rPr lang="de-DE" smtClean="0"/>
              <a:t>20.04.2020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1E524B7C-9D41-4796-9DEC-F67FEB466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34BBF763-B773-49C6-A713-19D4B9741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30F33-D3B4-4343-85E2-FBBA1E90AC0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5946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2B27C244-BBD7-45C7-A30D-797B767A6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xmlns="" id="{C5909E5D-D607-402D-B43A-95FA246444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9CB75D5E-FAE0-4B71-BC52-FE0E54DE3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EC439-3D0C-421A-9ACD-20B522DEE7B1}" type="datetimeFigureOut">
              <a:rPr lang="de-DE" smtClean="0"/>
              <a:t>20.04.2020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350AB002-0141-4CD8-955B-8BA26AE00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FFCBAD1D-A965-418B-826D-44B46A817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30F33-D3B4-4343-85E2-FBBA1E90AC0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3796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xmlns="" id="{01FD9BE7-EEE5-43DC-B086-665B1BF155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xmlns="" id="{C75630A6-9E8D-4B18-B854-1BABA87DC6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339AC537-F5CE-4ACE-AAC0-A097049A22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EC439-3D0C-421A-9ACD-20B522DEE7B1}" type="datetimeFigureOut">
              <a:rPr lang="de-DE" smtClean="0"/>
              <a:t>20.04.2020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0412B8BB-4D0B-4E4C-8A6F-6B0055062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D8CFC1F6-1D85-46D0-A208-F5A51C04C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30F33-D3B4-4343-85E2-FBBA1E90AC0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3392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DBBC13EF-BF95-4F2F-A541-D2A60EEEC2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7EB2FD4B-24C4-4B01-866C-A105D1A376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625FFAE7-0981-47E0-A025-D02FC95BA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EC439-3D0C-421A-9ACD-20B522DEE7B1}" type="datetimeFigureOut">
              <a:rPr lang="de-DE" smtClean="0"/>
              <a:t>20.04.2020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64B0D7EE-DE14-43DD-B306-949BCEEC4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48C02766-BBE8-419C-8E02-4B50C8EF4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30F33-D3B4-4343-85E2-FBBA1E90AC0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6259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816BEC22-9794-4E6D-9305-E470F60CBE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xmlns="" id="{2940E114-A5E9-4FA8-A47F-411784836E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C64D3F6F-E147-4B55-8B2C-ACDBA6C3C3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EC439-3D0C-421A-9ACD-20B522DEE7B1}" type="datetimeFigureOut">
              <a:rPr lang="de-DE" smtClean="0"/>
              <a:t>20.04.2020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36D23773-8131-41AB-A478-D1B17EE1C0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81F5AA0C-372B-4BAE-9BEB-3F3A0802D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30F33-D3B4-4343-85E2-FBBA1E90AC0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9343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B3027B23-F883-49F7-BB57-E67AC962C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3787D374-404A-4A8C-8704-E77CA5DD51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xmlns="" id="{646EC795-A131-4080-8474-23267F0853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xmlns="" id="{3F8C45B6-36CD-4DB8-B22C-6C4361BC8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EC439-3D0C-421A-9ACD-20B522DEE7B1}" type="datetimeFigureOut">
              <a:rPr lang="de-DE" smtClean="0"/>
              <a:t>20.04.2020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xmlns="" id="{6DE98248-AD9A-44EB-B995-862A38241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xmlns="" id="{D0A5911F-1350-4ED4-A024-7C6740019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30F33-D3B4-4343-85E2-FBBA1E90AC0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2813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0191B4F9-0360-404A-81C7-D86C84CCCE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xmlns="" id="{7788C737-B5AD-41AB-AA3F-1C9DCA4321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xmlns="" id="{9E9C9DDB-B490-4C08-8F8A-08A97FC794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xmlns="" id="{5BB1B953-7E6C-457A-B818-123D65B58F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xmlns="" id="{C1170BD1-A2A9-4BE5-8BCA-7EB3E4F280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xmlns="" id="{DA8BC06D-C948-4425-B236-8DF2E940B9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EC439-3D0C-421A-9ACD-20B522DEE7B1}" type="datetimeFigureOut">
              <a:rPr lang="de-DE" smtClean="0"/>
              <a:t>20.04.2020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xmlns="" id="{22ED23FE-730F-4A4D-818C-5878FDBD2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xmlns="" id="{07E815E7-AF04-4C2C-89F5-DB4FE11EC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30F33-D3B4-4343-85E2-FBBA1E90AC0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4989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BAD24EC4-FB33-4106-A205-1B2476F627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xmlns="" id="{58130182-11B0-42C7-97E6-2DE2712A8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EC439-3D0C-421A-9ACD-20B522DEE7B1}" type="datetimeFigureOut">
              <a:rPr lang="de-DE" smtClean="0"/>
              <a:t>20.04.2020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xmlns="" id="{AF9AF45A-3052-4457-B138-28527C35B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xmlns="" id="{EFD528F3-D749-43F7-B759-B19AE8208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30F33-D3B4-4343-85E2-FBBA1E90AC0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0942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xmlns="" id="{E0A37ECD-518A-4774-95F6-4F09F3F66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EC439-3D0C-421A-9ACD-20B522DEE7B1}" type="datetimeFigureOut">
              <a:rPr lang="de-DE" smtClean="0"/>
              <a:t>20.04.2020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xmlns="" id="{13F0DE9A-4BAA-421B-8ADF-0791960EF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xmlns="" id="{16F76223-5BD3-45BB-8064-3BBC1DAE9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30F33-D3B4-4343-85E2-FBBA1E90AC0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6435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EC5C268A-9B3F-43E7-8E63-F4B765496F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BD73F7C9-6E73-4B66-A8E9-07E5A11137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xmlns="" id="{0ACB453C-91A3-441C-BED6-26C56A1F8A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xmlns="" id="{75C2D13E-F88E-4058-9425-23D4BED7F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EC439-3D0C-421A-9ACD-20B522DEE7B1}" type="datetimeFigureOut">
              <a:rPr lang="de-DE" smtClean="0"/>
              <a:t>20.04.2020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xmlns="" id="{A9153126-D716-49B3-9846-675E10516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xmlns="" id="{3B0CE1A6-BCA6-47C1-9015-093D75CE3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30F33-D3B4-4343-85E2-FBBA1E90AC0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4688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43A892C9-183B-4434-ABB1-CF27EFD03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xmlns="" id="{B43401B4-67D5-4F1C-B7B1-F268E8A31F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xmlns="" id="{5E78BECC-3A98-42E8-BC6B-AEE7D72EDE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xmlns="" id="{9466B046-9CEC-4ADB-A0E9-D3AAAD56E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EC439-3D0C-421A-9ACD-20B522DEE7B1}" type="datetimeFigureOut">
              <a:rPr lang="de-DE" smtClean="0"/>
              <a:t>20.04.2020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xmlns="" id="{C045FB6E-3EEF-4DFB-AF20-468A171FB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xmlns="" id="{23606428-A49B-4C14-B95B-D6EB1AD02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30F33-D3B4-4343-85E2-FBBA1E90AC0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8765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xmlns="" id="{19B347EE-F591-49D6-A9EB-33DF663676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xmlns="" id="{AD06B110-B7A4-46AB-8ACB-20BB62E6E2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C72B8AE3-4334-4A55-AB1F-CFB6B00F35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EC439-3D0C-421A-9ACD-20B522DEE7B1}" type="datetimeFigureOut">
              <a:rPr lang="de-DE" smtClean="0"/>
              <a:t>20.04.2020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65B51CBE-4337-49B9-B215-E76672B751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BBA7E284-366B-4606-A6AD-4221F67402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D30F33-D3B4-4343-85E2-FBBA1E90AC0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1676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petra.muehlberg@fgr.schulbistum.de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D688B06E-2BA3-4913-9833-66E61A2A12C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dirty="0" err="1"/>
              <a:t>WiWi</a:t>
            </a:r>
            <a:r>
              <a:rPr lang="de-DE" dirty="0"/>
              <a:t> ???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xmlns="" id="{9FFBACDB-76F7-4292-AAC9-3115D04A82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87279"/>
            <a:ext cx="9144000" cy="1655762"/>
          </a:xfrm>
        </p:spPr>
        <p:txBody>
          <a:bodyPr>
            <a:normAutofit fontScale="92500" lnSpcReduction="20000"/>
          </a:bodyPr>
          <a:lstStyle/>
          <a:p>
            <a:r>
              <a:rPr lang="de-DE" dirty="0"/>
              <a:t>steht für Wirtschaftswissenschaften </a:t>
            </a:r>
          </a:p>
          <a:p>
            <a:endParaRPr lang="de-DE" dirty="0"/>
          </a:p>
          <a:p>
            <a:r>
              <a:rPr lang="de-DE" dirty="0"/>
              <a:t>und unterscheidet sich in der Klasse 8 und Klasse 9 voneinander, </a:t>
            </a:r>
          </a:p>
          <a:p>
            <a:r>
              <a:rPr lang="de-DE" dirty="0"/>
              <a:t/>
            </a:r>
            <a:br>
              <a:rPr lang="de-DE" dirty="0"/>
            </a:br>
            <a:r>
              <a:rPr lang="de-DE" dirty="0"/>
              <a:t>gehört dann aber doch wieder eng zueinander</a:t>
            </a:r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665079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9DC80366-A2B0-4487-A0F4-378CD07FA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r>
              <a:rPr lang="de-DE" dirty="0"/>
              <a:t>Ab in die Zelle!</a:t>
            </a:r>
            <a:br>
              <a:rPr lang="de-DE" dirty="0"/>
            </a:br>
            <a:r>
              <a:rPr lang="de-DE" dirty="0"/>
              <a:t>Tabellenkalkulation mit Excel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xmlns="" id="{180A5449-DA12-4B08-B89F-944A46DCDC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871722"/>
            <a:ext cx="866572" cy="544483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xmlns="" id="{15E3F7F2-9CF1-4BB8-83A2-CD30E1745B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27780" y="233160"/>
            <a:ext cx="581106" cy="1457528"/>
          </a:xfrm>
          <a:prstGeom prst="rect">
            <a:avLst/>
          </a:prstGeom>
        </p:spPr>
      </p:pic>
      <p:sp>
        <p:nvSpPr>
          <p:cNvPr id="9" name="Inhaltsplatzhalter 8">
            <a:extLst>
              <a:ext uri="{FF2B5EF4-FFF2-40B4-BE49-F238E27FC236}">
                <a16:creationId xmlns:a16="http://schemas.microsoft.com/office/drawing/2014/main" xmlns="" id="{7F36A592-7837-42C4-B52F-402AF60595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2180" y="2064417"/>
            <a:ext cx="10515600" cy="4351338"/>
          </a:xfrm>
        </p:spPr>
        <p:txBody>
          <a:bodyPr>
            <a:normAutofit fontScale="92500"/>
          </a:bodyPr>
          <a:lstStyle/>
          <a:p>
            <a:r>
              <a:rPr lang="de-DE" sz="3000" dirty="0"/>
              <a:t>Tabellen erstellen, blitzschnell berechnen, eine Grafik dazu erstellen? Kein Problem mit Excel!</a:t>
            </a:r>
          </a:p>
          <a:p>
            <a:r>
              <a:rPr lang="de-DE" sz="3000" dirty="0"/>
              <a:t>Du sollst hier möglichst „faul“ sein, d.h. du erlernst hier Schritt für Schritt, wie du Excel mehr und mehr für dich arbeiten lassen kannst</a:t>
            </a:r>
          </a:p>
          <a:p>
            <a:r>
              <a:rPr lang="de-DE" sz="3000" dirty="0"/>
              <a:t>Excel ist praktisch, das lernst du an verschiedenen Beispielen kennen:</a:t>
            </a:r>
            <a:br>
              <a:rPr lang="de-DE" sz="3000" dirty="0"/>
            </a:br>
            <a:r>
              <a:rPr lang="de-DE" sz="3000" dirty="0"/>
              <a:t>Abrechnungen, Klassenfest planen, Schulden berechnen..</a:t>
            </a:r>
            <a:br>
              <a:rPr lang="de-DE" sz="3000" dirty="0"/>
            </a:br>
            <a:r>
              <a:rPr lang="de-DE" sz="3000" dirty="0"/>
              <a:t>Excel hat dafür eine pfiffige Lösung</a:t>
            </a:r>
          </a:p>
          <a:p>
            <a:r>
              <a:rPr lang="de-DE" sz="3000" dirty="0"/>
              <a:t>Richtig praktisch wird es, wenn uns eine Schuldnerberaterin zum Thema „Ohne Moos nix los!“ im Unterricht besucht!</a:t>
            </a:r>
            <a:r>
              <a:rPr lang="de-DE" dirty="0"/>
              <a:t/>
            </a:r>
            <a:br>
              <a:rPr lang="de-DE" dirty="0"/>
            </a:br>
            <a:endParaRPr lang="de-DE" dirty="0"/>
          </a:p>
          <a:p>
            <a:endParaRPr lang="de-DE" dirty="0"/>
          </a:p>
          <a:p>
            <a:endParaRPr lang="de-DE" dirty="0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xmlns="" id="{FFDE54A0-BFA6-4DFD-B6E1-0F5EDF54141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22805" y="5461880"/>
            <a:ext cx="1030994" cy="1030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972286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9DC80366-A2B0-4487-A0F4-378CD07FA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r>
              <a:rPr lang="de-DE" dirty="0"/>
              <a:t>Zeig´s ihnen - Aber mit Action!</a:t>
            </a:r>
            <a:br>
              <a:rPr lang="de-DE" dirty="0"/>
            </a:br>
            <a:r>
              <a:rPr lang="de-DE" dirty="0"/>
              <a:t>Präsentieren mit PowerPoint (Werbespot)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xmlns="" id="{180A5449-DA12-4B08-B89F-944A46DCDC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871722"/>
            <a:ext cx="866572" cy="544483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xmlns="" id="{15E3F7F2-9CF1-4BB8-83A2-CD30E1745B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27780" y="233160"/>
            <a:ext cx="581106" cy="1457528"/>
          </a:xfrm>
          <a:prstGeom prst="rect">
            <a:avLst/>
          </a:prstGeom>
        </p:spPr>
      </p:pic>
      <p:sp>
        <p:nvSpPr>
          <p:cNvPr id="5" name="Inhaltsplatzhalter 4">
            <a:extLst>
              <a:ext uri="{FF2B5EF4-FFF2-40B4-BE49-F238E27FC236}">
                <a16:creationId xmlns:a16="http://schemas.microsoft.com/office/drawing/2014/main" xmlns="" id="{A5916815-5B32-4C70-A0F2-7724DB338A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1537"/>
            <a:ext cx="10515600" cy="4351338"/>
          </a:xfrm>
        </p:spPr>
        <p:txBody>
          <a:bodyPr/>
          <a:lstStyle/>
          <a:p>
            <a:r>
              <a:rPr lang="de-DE" dirty="0"/>
              <a:t>PowerPoint kennst du bereits, stimmt! </a:t>
            </a:r>
            <a:br>
              <a:rPr lang="de-DE" dirty="0"/>
            </a:br>
            <a:r>
              <a:rPr lang="de-DE" dirty="0"/>
              <a:t>Aber hier lernst du PowerPoint ganz anders kennen </a:t>
            </a:r>
          </a:p>
          <a:p>
            <a:r>
              <a:rPr lang="de-DE" dirty="0"/>
              <a:t>Animationen machen Spaß und lassen sich geschickt einsetzen</a:t>
            </a:r>
          </a:p>
          <a:p>
            <a:r>
              <a:rPr lang="de-DE" dirty="0"/>
              <a:t>Du lernst daher, wie man mit PowerPoint-Werkzeugen einen Werbespot erstellen kann</a:t>
            </a:r>
          </a:p>
          <a:p>
            <a:r>
              <a:rPr lang="de-DE" dirty="0"/>
              <a:t>Dabei arbeitest du im Zweierteam, denn gemeinsam an einem Projekt knobeln macht Spaß und schult die Teamfähigkeit  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xmlns="" id="{38CC7B2D-1775-4ABD-AF19-63EA10044B5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67747" y="5451251"/>
            <a:ext cx="960033" cy="964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14377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9DC80366-A2B0-4487-A0F4-378CD07FA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r>
              <a:rPr lang="de-DE" dirty="0"/>
              <a:t>Mehr Bilder braucht der Text!</a:t>
            </a:r>
            <a:br>
              <a:rPr lang="de-DE" dirty="0"/>
            </a:br>
            <a:r>
              <a:rPr lang="de-DE" dirty="0"/>
              <a:t>Grafiken und Zeichnungen selbstgemacht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xmlns="" id="{180A5449-DA12-4B08-B89F-944A46DCDC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871722"/>
            <a:ext cx="866572" cy="544483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xmlns="" id="{15E3F7F2-9CF1-4BB8-83A2-CD30E1745B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27780" y="233160"/>
            <a:ext cx="581106" cy="1457528"/>
          </a:xfrm>
          <a:prstGeom prst="rect">
            <a:avLst/>
          </a:prstGeom>
        </p:spPr>
      </p:pic>
      <p:sp>
        <p:nvSpPr>
          <p:cNvPr id="9" name="Inhaltsplatzhalter 8">
            <a:extLst>
              <a:ext uri="{FF2B5EF4-FFF2-40B4-BE49-F238E27FC236}">
                <a16:creationId xmlns:a16="http://schemas.microsoft.com/office/drawing/2014/main" xmlns="" id="{7F36A592-7837-42C4-B52F-402AF60595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2180" y="2034946"/>
            <a:ext cx="10515600" cy="4351338"/>
          </a:xfrm>
        </p:spPr>
        <p:txBody>
          <a:bodyPr/>
          <a:lstStyle/>
          <a:p>
            <a:r>
              <a:rPr lang="de-DE" dirty="0"/>
              <a:t>Genial einfach und einfach genial ist das Zeichenprogramm, </a:t>
            </a:r>
            <a:br>
              <a:rPr lang="de-DE" dirty="0"/>
            </a:br>
            <a:r>
              <a:rPr lang="de-DE" dirty="0"/>
              <a:t>das du erlernst</a:t>
            </a:r>
          </a:p>
          <a:p>
            <a:r>
              <a:rPr lang="de-DE" dirty="0"/>
              <a:t>Damit kannst du Skizzen, Wegbeschreibungen, effektvolle Zeichnungen, Marsmännchen u.a.m. mit dem Computer erzeugen</a:t>
            </a:r>
          </a:p>
          <a:p>
            <a:r>
              <a:rPr lang="de-DE" dirty="0"/>
              <a:t>Du lernst Tricks und Kniffe kennen, erstaunlich einfach und effektiv!</a:t>
            </a:r>
          </a:p>
          <a:p>
            <a:r>
              <a:rPr lang="de-DE" dirty="0"/>
              <a:t>Deiner Kreativität sind keine Grenzen gesetzt, auch 3D-Effekte und sogar selbstgemachte Vektorgrafik ist möglich</a:t>
            </a:r>
          </a:p>
          <a:p>
            <a:endParaRPr lang="de-DE" dirty="0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xmlns="" id="{20485BA2-773D-4C8F-8392-D333CCD5FDA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89671" y="5167312"/>
            <a:ext cx="1009058" cy="1457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631598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9DC80366-A2B0-4487-A0F4-378CD07FA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de-DE" dirty="0"/>
              <a:t>Kleine Fälscherwerkstatt: Bilder können lügen!</a:t>
            </a:r>
            <a:br>
              <a:rPr lang="de-DE" dirty="0"/>
            </a:br>
            <a:r>
              <a:rPr lang="de-DE" dirty="0"/>
              <a:t>Bildbearbeitung mit Photoshop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xmlns="" id="{180A5449-DA12-4B08-B89F-944A46DCDC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871722"/>
            <a:ext cx="866572" cy="544483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xmlns="" id="{15E3F7F2-9CF1-4BB8-83A2-CD30E1745B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27780" y="233160"/>
            <a:ext cx="581106" cy="1457528"/>
          </a:xfrm>
          <a:prstGeom prst="rect">
            <a:avLst/>
          </a:prstGeom>
        </p:spPr>
      </p:pic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864599FD-DBC1-40F6-A7A7-F426A70C34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6573" y="2056979"/>
            <a:ext cx="10515600" cy="4351338"/>
          </a:xfrm>
        </p:spPr>
        <p:txBody>
          <a:bodyPr/>
          <a:lstStyle/>
          <a:p>
            <a:r>
              <a:rPr lang="de-DE" dirty="0"/>
              <a:t>Das Highlight des </a:t>
            </a:r>
            <a:r>
              <a:rPr lang="de-DE" dirty="0" err="1"/>
              <a:t>WiWi</a:t>
            </a:r>
            <a:r>
              <a:rPr lang="de-DE" dirty="0"/>
              <a:t>-Kurses! </a:t>
            </a:r>
            <a:br>
              <a:rPr lang="de-DE" dirty="0"/>
            </a:br>
            <a:r>
              <a:rPr lang="de-DE" dirty="0"/>
              <a:t>Bilder können lügen und das sollst du praktisch ausprobieren!</a:t>
            </a:r>
          </a:p>
          <a:p>
            <a:r>
              <a:rPr lang="de-DE" dirty="0"/>
              <a:t>Du lernst schrittweise Bilder so zu bearbeiten, dass die Veränderungen am Originalbild überhaupt nicht mehr auffallen</a:t>
            </a:r>
          </a:p>
          <a:p>
            <a:r>
              <a:rPr lang="de-DE" dirty="0"/>
              <a:t>Bilder reparieren, Personen einfügen oder verschwinden lassen, Spezialeffekte einsetzen? All das lernst du hier!</a:t>
            </a:r>
          </a:p>
          <a:p>
            <a:r>
              <a:rPr lang="de-DE" dirty="0"/>
              <a:t>Kreativ wird es, wenn du mit Photoshop aus wenigen Vorgaben ein Zeitschriftentitelbild erstellst! Im Team gelingt es garantiert!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xmlns="" id="{1C00EF48-E7F7-4C7F-A6CC-3D84AD1CCB3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65177" y="5340337"/>
            <a:ext cx="788624" cy="836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166900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9DC80366-A2B0-4487-A0F4-378CD07FA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r>
              <a:rPr lang="de-DE" dirty="0"/>
              <a:t>Wer nicht fragt, bleibt dumm!</a:t>
            </a:r>
            <a:br>
              <a:rPr lang="de-DE" dirty="0"/>
            </a:br>
            <a:r>
              <a:rPr lang="de-DE" dirty="0"/>
              <a:t>Umfragen erstellen mit </a:t>
            </a:r>
            <a:r>
              <a:rPr lang="de-DE" dirty="0" err="1"/>
              <a:t>GrafStat</a:t>
            </a:r>
            <a:endParaRPr lang="de-DE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xmlns="" id="{180A5449-DA12-4B08-B89F-944A46DCDC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871722"/>
            <a:ext cx="866572" cy="544483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xmlns="" id="{15E3F7F2-9CF1-4BB8-83A2-CD30E1745B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27780" y="233160"/>
            <a:ext cx="581106" cy="1457528"/>
          </a:xfrm>
          <a:prstGeom prst="rect">
            <a:avLst/>
          </a:prstGeom>
        </p:spPr>
      </p:pic>
      <p:sp>
        <p:nvSpPr>
          <p:cNvPr id="5" name="Inhaltsplatzhalter 4">
            <a:extLst>
              <a:ext uri="{FF2B5EF4-FFF2-40B4-BE49-F238E27FC236}">
                <a16:creationId xmlns:a16="http://schemas.microsoft.com/office/drawing/2014/main" xmlns="" id="{CDDD5B39-5652-4823-AD4D-D7A5A9B2E1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2802"/>
            <a:ext cx="10515600" cy="4351338"/>
          </a:xfrm>
        </p:spPr>
        <p:txBody>
          <a:bodyPr/>
          <a:lstStyle/>
          <a:p>
            <a:r>
              <a:rPr lang="de-DE" dirty="0"/>
              <a:t>Du bekommst ausführlich gezeigt, wie ein Umfrageprogramm arbeitet </a:t>
            </a:r>
          </a:p>
          <a:p>
            <a:r>
              <a:rPr lang="de-DE" dirty="0"/>
              <a:t>Du lernst, wie du mit </a:t>
            </a:r>
            <a:r>
              <a:rPr lang="de-DE" dirty="0" err="1"/>
              <a:t>GrafStat</a:t>
            </a:r>
            <a:r>
              <a:rPr lang="de-DE" dirty="0"/>
              <a:t> problemlos Umfragen erstellst, durchführt und schnell auswertest</a:t>
            </a:r>
          </a:p>
          <a:p>
            <a:r>
              <a:rPr lang="de-DE" dirty="0"/>
              <a:t>Papierfragebogen oder Umfrage am Bildschirm oder per Internet?</a:t>
            </a:r>
            <a:br>
              <a:rPr lang="de-DE" dirty="0"/>
            </a:br>
            <a:r>
              <a:rPr lang="de-DE" dirty="0"/>
              <a:t>Das liegt in deiner Hand, ebenso wie die Gestaltung der Umfrage</a:t>
            </a:r>
          </a:p>
          <a:p>
            <a:r>
              <a:rPr lang="de-DE" dirty="0"/>
              <a:t>Die Ergebnisse schick für eine Präsentation aufbereiten, das lernst du natürlich auch (ist mit wenigen Klicks erledigt)</a:t>
            </a:r>
          </a:p>
          <a:p>
            <a:r>
              <a:rPr lang="de-DE" dirty="0"/>
              <a:t>Wozu das? Umfragen, z.B. wenn du sie für deine Facharbeit benötigst, sind dann kein Problem mehr für dich</a:t>
            </a:r>
          </a:p>
        </p:txBody>
      </p:sp>
      <p:pic>
        <p:nvPicPr>
          <p:cNvPr id="8" name="Inhaltsplatzhalter 3">
            <a:extLst>
              <a:ext uri="{FF2B5EF4-FFF2-40B4-BE49-F238E27FC236}">
                <a16:creationId xmlns:a16="http://schemas.microsoft.com/office/drawing/2014/main" xmlns="" id="{46FA9EB0-3C11-4F38-9020-119716108F1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15435" y="5779604"/>
            <a:ext cx="1912345" cy="845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342611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CFDB5A20-722A-4E2C-B601-2C71DBFA13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83379" y="371959"/>
            <a:ext cx="4574302" cy="1315352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 </a:t>
            </a:r>
            <a:br>
              <a:rPr lang="en-US" dirty="0"/>
            </a:br>
            <a:r>
              <a:rPr lang="en-US" sz="2800" dirty="0" err="1"/>
              <a:t>WiWi</a:t>
            </a:r>
            <a:r>
              <a:rPr lang="en-US" sz="2800" dirty="0"/>
              <a:t> </a:t>
            </a:r>
            <a:r>
              <a:rPr lang="en-US" sz="2800" dirty="0" err="1"/>
              <a:t>macht</a:t>
            </a:r>
            <a:r>
              <a:rPr lang="en-US" sz="2800" dirty="0"/>
              <a:t> </a:t>
            </a:r>
            <a:r>
              <a:rPr lang="en-US" sz="2800" dirty="0" err="1"/>
              <a:t>Spaß</a:t>
            </a:r>
            <a:r>
              <a:rPr lang="en-US" sz="2800" dirty="0"/>
              <a:t>, </a:t>
            </a:r>
            <a:r>
              <a:rPr lang="en-US" sz="2800" dirty="0" err="1"/>
              <a:t>denn</a:t>
            </a:r>
            <a:r>
              <a:rPr lang="en-US" sz="2800" dirty="0"/>
              <a:t> der Computer </a:t>
            </a:r>
            <a:r>
              <a:rPr lang="en-US" sz="2800" dirty="0" err="1"/>
              <a:t>kann</a:t>
            </a:r>
            <a:r>
              <a:rPr lang="en-US" sz="2800" dirty="0"/>
              <a:t> </a:t>
            </a:r>
            <a:r>
              <a:rPr lang="en-US" sz="2800" dirty="0" err="1"/>
              <a:t>viel</a:t>
            </a:r>
            <a:r>
              <a:rPr lang="en-US" sz="2800" dirty="0"/>
              <a:t> </a:t>
            </a:r>
            <a:r>
              <a:rPr lang="en-US" sz="2800" dirty="0" err="1"/>
              <a:t>für</a:t>
            </a:r>
            <a:r>
              <a:rPr lang="en-US" sz="2800" dirty="0"/>
              <a:t> dich tun </a:t>
            </a:r>
            <a:r>
              <a:rPr lang="en-US" sz="2800" dirty="0">
                <a:sym typeface="Wingdings" panose="05000000000000000000" pitchFamily="2" charset="2"/>
              </a:rPr>
              <a:t></a:t>
            </a:r>
            <a:endParaRPr lang="en-US" sz="280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E49CC64F-7275-4E33-961B-0C5CDC43987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 flipV="1">
            <a:off x="1" y="0"/>
            <a:ext cx="7188051" cy="6858000"/>
          </a:xfrm>
          <a:custGeom>
            <a:avLst/>
            <a:gdLst>
              <a:gd name="connsiteX0" fmla="*/ 7188051 w 7188051"/>
              <a:gd name="connsiteY0" fmla="*/ 6858000 h 6858000"/>
              <a:gd name="connsiteX1" fmla="*/ 108694 w 7188051"/>
              <a:gd name="connsiteY1" fmla="*/ 6858000 h 6858000"/>
              <a:gd name="connsiteX2" fmla="*/ 79127 w 7188051"/>
              <a:gd name="connsiteY2" fmla="*/ 6681235 h 6858000"/>
              <a:gd name="connsiteX3" fmla="*/ 0 w 7188051"/>
              <a:gd name="connsiteY3" fmla="*/ 5565888 h 6858000"/>
              <a:gd name="connsiteX4" fmla="*/ 2190696 w 7188051"/>
              <a:gd name="connsiteY4" fmla="*/ 145339 h 6858000"/>
              <a:gd name="connsiteX5" fmla="*/ 2339431 w 7188051"/>
              <a:gd name="connsiteY5" fmla="*/ 0 h 6858000"/>
              <a:gd name="connsiteX6" fmla="*/ 7188051 w 7188051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88051" h="6858000">
                <a:moveTo>
                  <a:pt x="7188051" y="6858000"/>
                </a:moveTo>
                <a:lnTo>
                  <a:pt x="108694" y="6858000"/>
                </a:lnTo>
                <a:lnTo>
                  <a:pt x="79127" y="6681235"/>
                </a:lnTo>
                <a:cubicBezTo>
                  <a:pt x="26981" y="6316967"/>
                  <a:pt x="0" y="5944579"/>
                  <a:pt x="0" y="5565888"/>
                </a:cubicBezTo>
                <a:cubicBezTo>
                  <a:pt x="0" y="3459953"/>
                  <a:pt x="834428" y="1548908"/>
                  <a:pt x="2190696" y="145339"/>
                </a:cubicBezTo>
                <a:lnTo>
                  <a:pt x="2339431" y="0"/>
                </a:lnTo>
                <a:lnTo>
                  <a:pt x="7188051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Inhaltsplatzhalter 4" descr="Ein Bild, das Spiel, Tisch enthält.&#10;&#10;Automatisch generierte Beschreibung">
            <a:extLst>
              <a:ext uri="{FF2B5EF4-FFF2-40B4-BE49-F238E27FC236}">
                <a16:creationId xmlns:a16="http://schemas.microsoft.com/office/drawing/2014/main" xmlns="" id="{68E52487-7A50-4512-ADA7-9E003F8797E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37" r="2" b="2"/>
          <a:stretch/>
        </p:blipFill>
        <p:spPr>
          <a:xfrm>
            <a:off x="1" y="10"/>
            <a:ext cx="7028495" cy="6857990"/>
          </a:xfrm>
          <a:custGeom>
            <a:avLst/>
            <a:gdLst/>
            <a:ahLst/>
            <a:cxnLst/>
            <a:rect l="l" t="t" r="r" b="b"/>
            <a:pathLst>
              <a:path w="7028495" h="6858000">
                <a:moveTo>
                  <a:pt x="0" y="0"/>
                </a:moveTo>
                <a:lnTo>
                  <a:pt x="6915668" y="0"/>
                </a:lnTo>
                <a:lnTo>
                  <a:pt x="6952411" y="219663"/>
                </a:lnTo>
                <a:cubicBezTo>
                  <a:pt x="7002551" y="569921"/>
                  <a:pt x="7028495" y="927986"/>
                  <a:pt x="7028495" y="1292112"/>
                </a:cubicBezTo>
                <a:cubicBezTo>
                  <a:pt x="7028495" y="3343346"/>
                  <a:pt x="6205186" y="5202289"/>
                  <a:pt x="4870994" y="6556512"/>
                </a:cubicBezTo>
                <a:lnTo>
                  <a:pt x="4556185" y="6858000"/>
                </a:lnTo>
                <a:lnTo>
                  <a:pt x="0" y="6858000"/>
                </a:lnTo>
                <a:close/>
              </a:path>
            </a:pathLst>
          </a:custGeom>
          <a:effectLst>
            <a:outerShdw blurRad="50800" dist="50800" dir="5400000" algn="ctr" rotWithShape="0">
              <a:schemeClr val="accent1">
                <a:lumMod val="60000"/>
                <a:lumOff val="40000"/>
                <a:alpha val="72000"/>
              </a:schemeClr>
            </a:outerShdw>
          </a:effectLst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xmlns="" id="{6A249348-357D-4E1D-906C-44740D817F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62792" y="1687311"/>
            <a:ext cx="2791215" cy="2724530"/>
          </a:xfrm>
          <a:prstGeom prst="rect">
            <a:avLst/>
          </a:prstGeom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xmlns="" id="{3967B809-582D-4F62-884F-FBED5D1CCCBE}"/>
              </a:ext>
            </a:extLst>
          </p:cNvPr>
          <p:cNvSpPr txBox="1"/>
          <p:nvPr/>
        </p:nvSpPr>
        <p:spPr>
          <a:xfrm>
            <a:off x="6622473" y="4941455"/>
            <a:ext cx="52000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Noch Fragen? </a:t>
            </a:r>
          </a:p>
          <a:p>
            <a:endParaRPr lang="de-DE" dirty="0"/>
          </a:p>
          <a:p>
            <a:r>
              <a:rPr lang="de-DE" dirty="0"/>
              <a:t>Dann schreib mir gern über meine Schulmailadresse:</a:t>
            </a:r>
          </a:p>
          <a:p>
            <a:r>
              <a:rPr lang="de-DE" dirty="0">
                <a:hlinkClick r:id="rId4"/>
              </a:rPr>
              <a:t>petra.muehlberg@fgr.schulbistum.de</a:t>
            </a:r>
            <a:endParaRPr lang="de-DE" dirty="0"/>
          </a:p>
          <a:p>
            <a:endParaRPr lang="de-DE" dirty="0"/>
          </a:p>
          <a:p>
            <a:r>
              <a:rPr lang="de-DE" dirty="0"/>
              <a:t>Liebe Grüße</a:t>
            </a:r>
          </a:p>
        </p:txBody>
      </p:sp>
    </p:spTree>
    <p:extLst>
      <p:ext uri="{BB962C8B-B14F-4D97-AF65-F5344CB8AC3E}">
        <p14:creationId xmlns:p14="http://schemas.microsoft.com/office/powerpoint/2010/main" val="27761412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B670DBD5-770C-4383-9F54-5B86E86BD5B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210277" y="0"/>
            <a:ext cx="9771446" cy="6858000"/>
          </a:xfrm>
          <a:custGeom>
            <a:avLst/>
            <a:gdLst>
              <a:gd name="connsiteX0" fmla="*/ 1422188 w 9771446"/>
              <a:gd name="connsiteY0" fmla="*/ 0 h 6858000"/>
              <a:gd name="connsiteX1" fmla="*/ 8349258 w 9771446"/>
              <a:gd name="connsiteY1" fmla="*/ 0 h 6858000"/>
              <a:gd name="connsiteX2" fmla="*/ 8502224 w 9771446"/>
              <a:gd name="connsiteY2" fmla="*/ 159673 h 6858000"/>
              <a:gd name="connsiteX3" fmla="*/ 9771446 w 9771446"/>
              <a:gd name="connsiteY3" fmla="*/ 3429001 h 6858000"/>
              <a:gd name="connsiteX4" fmla="*/ 8502224 w 9771446"/>
              <a:gd name="connsiteY4" fmla="*/ 6698330 h 6858000"/>
              <a:gd name="connsiteX5" fmla="*/ 8349260 w 9771446"/>
              <a:gd name="connsiteY5" fmla="*/ 6858000 h 6858000"/>
              <a:gd name="connsiteX6" fmla="*/ 1422186 w 9771446"/>
              <a:gd name="connsiteY6" fmla="*/ 6858000 h 6858000"/>
              <a:gd name="connsiteX7" fmla="*/ 1269223 w 9771446"/>
              <a:gd name="connsiteY7" fmla="*/ 6698330 h 6858000"/>
              <a:gd name="connsiteX8" fmla="*/ 0 w 9771446"/>
              <a:gd name="connsiteY8" fmla="*/ 3429001 h 6858000"/>
              <a:gd name="connsiteX9" fmla="*/ 1269223 w 9771446"/>
              <a:gd name="connsiteY9" fmla="*/ 15967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771446" h="6858000">
                <a:moveTo>
                  <a:pt x="1422188" y="0"/>
                </a:moveTo>
                <a:lnTo>
                  <a:pt x="8349258" y="0"/>
                </a:lnTo>
                <a:lnTo>
                  <a:pt x="8502224" y="159673"/>
                </a:lnTo>
                <a:cubicBezTo>
                  <a:pt x="9290813" y="1023162"/>
                  <a:pt x="9771446" y="2170221"/>
                  <a:pt x="9771446" y="3429001"/>
                </a:cubicBezTo>
                <a:cubicBezTo>
                  <a:pt x="9771446" y="4687781"/>
                  <a:pt x="9290813" y="5834840"/>
                  <a:pt x="8502224" y="6698330"/>
                </a:cubicBezTo>
                <a:lnTo>
                  <a:pt x="8349260" y="6858000"/>
                </a:lnTo>
                <a:lnTo>
                  <a:pt x="1422186" y="6858000"/>
                </a:lnTo>
                <a:lnTo>
                  <a:pt x="1269223" y="6698330"/>
                </a:lnTo>
                <a:cubicBezTo>
                  <a:pt x="480633" y="5834840"/>
                  <a:pt x="0" y="4687781"/>
                  <a:pt x="0" y="3429001"/>
                </a:cubicBezTo>
                <a:cubicBezTo>
                  <a:pt x="0" y="2170221"/>
                  <a:pt x="480633" y="1023162"/>
                  <a:pt x="1269223" y="159673"/>
                </a:cubicBezTo>
                <a:close/>
              </a:path>
            </a:pathLst>
          </a:custGeom>
          <a:solidFill>
            <a:schemeClr val="bg1">
              <a:lumMod val="85000"/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Inhaltsplatzhalter 4" descr="Ein Bild, das Computer enthält.&#10;&#10;Automatisch generierte Beschreibung">
            <a:extLst>
              <a:ext uri="{FF2B5EF4-FFF2-40B4-BE49-F238E27FC236}">
                <a16:creationId xmlns:a16="http://schemas.microsoft.com/office/drawing/2014/main" xmlns="" id="{057C791A-4210-458E-9E84-F6B9A5B3522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883"/>
          <a:stretch/>
        </p:blipFill>
        <p:spPr>
          <a:xfrm>
            <a:off x="1710917" y="10"/>
            <a:ext cx="9270806" cy="6857990"/>
          </a:xfrm>
          <a:custGeom>
            <a:avLst/>
            <a:gdLst/>
            <a:ahLst/>
            <a:cxnLst/>
            <a:rect l="l" t="t" r="r" b="b"/>
            <a:pathLst>
              <a:path w="9270806" h="6858000">
                <a:moveTo>
                  <a:pt x="1503712" y="0"/>
                </a:moveTo>
                <a:lnTo>
                  <a:pt x="7767094" y="0"/>
                </a:lnTo>
                <a:lnTo>
                  <a:pt x="7913128" y="139721"/>
                </a:lnTo>
                <a:cubicBezTo>
                  <a:pt x="8751971" y="981521"/>
                  <a:pt x="9270806" y="2144457"/>
                  <a:pt x="9270806" y="3429000"/>
                </a:cubicBezTo>
                <a:cubicBezTo>
                  <a:pt x="9270806" y="4713544"/>
                  <a:pt x="8751971" y="5876479"/>
                  <a:pt x="7913128" y="6718279"/>
                </a:cubicBezTo>
                <a:lnTo>
                  <a:pt x="7767094" y="6858000"/>
                </a:lnTo>
                <a:lnTo>
                  <a:pt x="1503712" y="6858000"/>
                </a:lnTo>
                <a:lnTo>
                  <a:pt x="1357679" y="6718279"/>
                </a:lnTo>
                <a:cubicBezTo>
                  <a:pt x="518835" y="5876479"/>
                  <a:pt x="0" y="4713544"/>
                  <a:pt x="0" y="3429000"/>
                </a:cubicBezTo>
                <a:cubicBezTo>
                  <a:pt x="0" y="2144457"/>
                  <a:pt x="518835" y="981521"/>
                  <a:pt x="1357679" y="139721"/>
                </a:cubicBezTo>
                <a:close/>
              </a:path>
            </a:pathLst>
          </a:cu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xmlns="" id="{1BCAB578-DA68-4F5D-811B-A66B3A056056}"/>
              </a:ext>
            </a:extLst>
          </p:cNvPr>
          <p:cNvSpPr txBox="1"/>
          <p:nvPr/>
        </p:nvSpPr>
        <p:spPr>
          <a:xfrm>
            <a:off x="4308764" y="4073391"/>
            <a:ext cx="3334326" cy="830997"/>
          </a:xfrm>
          <a:prstGeom prst="rect">
            <a:avLst/>
          </a:prstGeo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600002" rev="0"/>
            </a:camera>
            <a:lightRig rig="contrasting" dir="t">
              <a:rot lat="0" lon="0" rev="2400000"/>
            </a:lightRig>
          </a:scene3d>
          <a:sp3d>
            <a:bevelT/>
            <a:bevelB w="38100"/>
          </a:sp3d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/>
          <a:p>
            <a:pPr algn="ctr"/>
            <a:r>
              <a:rPr lang="de-DE" sz="2400" b="1" dirty="0" err="1">
                <a:solidFill>
                  <a:srgbClr val="77020E"/>
                </a:solidFill>
              </a:rPr>
              <a:t>WiWi</a:t>
            </a:r>
            <a:r>
              <a:rPr lang="de-DE" sz="2400" b="1" dirty="0">
                <a:solidFill>
                  <a:srgbClr val="77020E"/>
                </a:solidFill>
              </a:rPr>
              <a:t> Klasse 8: </a:t>
            </a:r>
          </a:p>
          <a:p>
            <a:pPr algn="ctr"/>
            <a:r>
              <a:rPr lang="de-DE" sz="2400" b="1" dirty="0">
                <a:solidFill>
                  <a:srgbClr val="77020E"/>
                </a:solidFill>
              </a:rPr>
              <a:t>Nix als Computer!</a:t>
            </a:r>
          </a:p>
        </p:txBody>
      </p:sp>
    </p:spTree>
    <p:extLst>
      <p:ext uri="{BB962C8B-B14F-4D97-AF65-F5344CB8AC3E}">
        <p14:creationId xmlns:p14="http://schemas.microsoft.com/office/powerpoint/2010/main" val="3594066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CFDB5A20-722A-4E2C-B601-2C71DBFA13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95678" y="1056846"/>
            <a:ext cx="5003946" cy="1226870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dirty="0"/>
              <a:t>Was </a:t>
            </a:r>
            <a:r>
              <a:rPr lang="en-US" dirty="0" err="1"/>
              <a:t>lerne</a:t>
            </a:r>
            <a:r>
              <a:rPr lang="en-US" dirty="0"/>
              <a:t> ich in </a:t>
            </a:r>
            <a:r>
              <a:rPr lang="en-US" dirty="0" err="1"/>
              <a:t>WiWi</a:t>
            </a:r>
            <a:r>
              <a:rPr lang="en-US" dirty="0"/>
              <a:t> am PC ? 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E49CC64F-7275-4E33-961B-0C5CDC43987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 flipV="1">
            <a:off x="1" y="0"/>
            <a:ext cx="7188051" cy="6858000"/>
          </a:xfrm>
          <a:custGeom>
            <a:avLst/>
            <a:gdLst>
              <a:gd name="connsiteX0" fmla="*/ 7188051 w 7188051"/>
              <a:gd name="connsiteY0" fmla="*/ 6858000 h 6858000"/>
              <a:gd name="connsiteX1" fmla="*/ 108694 w 7188051"/>
              <a:gd name="connsiteY1" fmla="*/ 6858000 h 6858000"/>
              <a:gd name="connsiteX2" fmla="*/ 79127 w 7188051"/>
              <a:gd name="connsiteY2" fmla="*/ 6681235 h 6858000"/>
              <a:gd name="connsiteX3" fmla="*/ 0 w 7188051"/>
              <a:gd name="connsiteY3" fmla="*/ 5565888 h 6858000"/>
              <a:gd name="connsiteX4" fmla="*/ 2190696 w 7188051"/>
              <a:gd name="connsiteY4" fmla="*/ 145339 h 6858000"/>
              <a:gd name="connsiteX5" fmla="*/ 2339431 w 7188051"/>
              <a:gd name="connsiteY5" fmla="*/ 0 h 6858000"/>
              <a:gd name="connsiteX6" fmla="*/ 7188051 w 7188051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88051" h="6858000">
                <a:moveTo>
                  <a:pt x="7188051" y="6858000"/>
                </a:moveTo>
                <a:lnTo>
                  <a:pt x="108694" y="6858000"/>
                </a:lnTo>
                <a:lnTo>
                  <a:pt x="79127" y="6681235"/>
                </a:lnTo>
                <a:cubicBezTo>
                  <a:pt x="26981" y="6316967"/>
                  <a:pt x="0" y="5944579"/>
                  <a:pt x="0" y="5565888"/>
                </a:cubicBezTo>
                <a:cubicBezTo>
                  <a:pt x="0" y="3459953"/>
                  <a:pt x="834428" y="1548908"/>
                  <a:pt x="2190696" y="145339"/>
                </a:cubicBezTo>
                <a:lnTo>
                  <a:pt x="2339431" y="0"/>
                </a:lnTo>
                <a:lnTo>
                  <a:pt x="7188051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Inhaltsplatzhalter 4" descr="Ein Bild, das Spiel, Tisch enthält.&#10;&#10;Automatisch generierte Beschreibung">
            <a:extLst>
              <a:ext uri="{FF2B5EF4-FFF2-40B4-BE49-F238E27FC236}">
                <a16:creationId xmlns:a16="http://schemas.microsoft.com/office/drawing/2014/main" xmlns="" id="{68E52487-7A50-4512-ADA7-9E003F8797E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37" r="2" b="2"/>
          <a:stretch/>
        </p:blipFill>
        <p:spPr>
          <a:xfrm>
            <a:off x="1" y="10"/>
            <a:ext cx="7028495" cy="6857990"/>
          </a:xfrm>
          <a:custGeom>
            <a:avLst/>
            <a:gdLst/>
            <a:ahLst/>
            <a:cxnLst/>
            <a:rect l="l" t="t" r="r" b="b"/>
            <a:pathLst>
              <a:path w="7028495" h="6858000">
                <a:moveTo>
                  <a:pt x="0" y="0"/>
                </a:moveTo>
                <a:lnTo>
                  <a:pt x="6915668" y="0"/>
                </a:lnTo>
                <a:lnTo>
                  <a:pt x="6952411" y="219663"/>
                </a:lnTo>
                <a:cubicBezTo>
                  <a:pt x="7002551" y="569921"/>
                  <a:pt x="7028495" y="927986"/>
                  <a:pt x="7028495" y="1292112"/>
                </a:cubicBezTo>
                <a:cubicBezTo>
                  <a:pt x="7028495" y="3343346"/>
                  <a:pt x="6205186" y="5202289"/>
                  <a:pt x="4870994" y="6556512"/>
                </a:cubicBezTo>
                <a:lnTo>
                  <a:pt x="4556185" y="6858000"/>
                </a:lnTo>
                <a:lnTo>
                  <a:pt x="0" y="6858000"/>
                </a:lnTo>
                <a:close/>
              </a:path>
            </a:pathLst>
          </a:custGeom>
          <a:effectLst>
            <a:outerShdw blurRad="50800" dist="50800" dir="5400000" algn="ctr" rotWithShape="0">
              <a:schemeClr val="accent1">
                <a:lumMod val="60000"/>
                <a:lumOff val="40000"/>
                <a:alpha val="72000"/>
              </a:schemeClr>
            </a:outerShdw>
          </a:effectLst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xmlns="" id="{F2DFAC97-F7CB-4B82-8B7E-B97531FD2E69}"/>
              </a:ext>
            </a:extLst>
          </p:cNvPr>
          <p:cNvSpPr txBox="1"/>
          <p:nvPr/>
        </p:nvSpPr>
        <p:spPr>
          <a:xfrm>
            <a:off x="6914921" y="3349127"/>
            <a:ext cx="527707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Du lernst alle wichtigen PC-Anwenderprogramme, die du jetzt in der Schule, aber auch später im Studium oder Beruf unbedingt benötigst. </a:t>
            </a:r>
          </a:p>
          <a:p>
            <a:endParaRPr lang="de-DE" dirty="0"/>
          </a:p>
          <a:p>
            <a:r>
              <a:rPr lang="de-DE" dirty="0"/>
              <a:t>Ohne gute PC-Kenntnisse sind viele Berufe undenkbar. Oft muss man dann extra Kurse belegen, um Versäumtes nachzuholen.</a:t>
            </a:r>
          </a:p>
          <a:p>
            <a:endParaRPr lang="de-DE" dirty="0"/>
          </a:p>
          <a:p>
            <a:r>
              <a:rPr lang="de-DE" dirty="0"/>
              <a:t>Computerkenntnisse sind heute so wichtig wie das  Lesen, Schreiben, Rechnen usw.</a:t>
            </a:r>
          </a:p>
        </p:txBody>
      </p:sp>
    </p:spTree>
    <p:extLst>
      <p:ext uri="{BB962C8B-B14F-4D97-AF65-F5344CB8AC3E}">
        <p14:creationId xmlns:p14="http://schemas.microsoft.com/office/powerpoint/2010/main" val="34705514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CFDB5A20-722A-4E2C-B601-2C71DBFA13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31272" y="209320"/>
            <a:ext cx="5150839" cy="256247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Was hat das in Kl.8  </a:t>
            </a:r>
            <a:r>
              <a:rPr lang="en-US" dirty="0" err="1"/>
              <a:t>erlernte</a:t>
            </a:r>
            <a:r>
              <a:rPr lang="en-US" dirty="0"/>
              <a:t> PC-</a:t>
            </a:r>
            <a:r>
              <a:rPr lang="en-US" dirty="0" err="1"/>
              <a:t>Wissen</a:t>
            </a:r>
            <a:r>
              <a:rPr lang="en-US" dirty="0"/>
              <a:t> </a:t>
            </a:r>
            <a:r>
              <a:rPr lang="en-US" dirty="0" err="1"/>
              <a:t>überhaupt</a:t>
            </a:r>
            <a:r>
              <a:rPr lang="en-US" dirty="0"/>
              <a:t> </a:t>
            </a:r>
            <a:r>
              <a:rPr lang="en-US" dirty="0" err="1"/>
              <a:t>mit</a:t>
            </a:r>
            <a:r>
              <a:rPr lang="en-US" dirty="0"/>
              <a:t> </a:t>
            </a:r>
            <a:r>
              <a:rPr lang="en-US" dirty="0" err="1"/>
              <a:t>WiWi</a:t>
            </a:r>
            <a:r>
              <a:rPr lang="en-US" dirty="0"/>
              <a:t> </a:t>
            </a:r>
            <a:r>
              <a:rPr lang="en-US" dirty="0" err="1"/>
              <a:t>zu</a:t>
            </a:r>
            <a:r>
              <a:rPr lang="en-US" dirty="0"/>
              <a:t> tun? 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E49CC64F-7275-4E33-961B-0C5CDC43987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 flipV="1">
            <a:off x="1" y="0"/>
            <a:ext cx="7188051" cy="6858000"/>
          </a:xfrm>
          <a:custGeom>
            <a:avLst/>
            <a:gdLst>
              <a:gd name="connsiteX0" fmla="*/ 7188051 w 7188051"/>
              <a:gd name="connsiteY0" fmla="*/ 6858000 h 6858000"/>
              <a:gd name="connsiteX1" fmla="*/ 108694 w 7188051"/>
              <a:gd name="connsiteY1" fmla="*/ 6858000 h 6858000"/>
              <a:gd name="connsiteX2" fmla="*/ 79127 w 7188051"/>
              <a:gd name="connsiteY2" fmla="*/ 6681235 h 6858000"/>
              <a:gd name="connsiteX3" fmla="*/ 0 w 7188051"/>
              <a:gd name="connsiteY3" fmla="*/ 5565888 h 6858000"/>
              <a:gd name="connsiteX4" fmla="*/ 2190696 w 7188051"/>
              <a:gd name="connsiteY4" fmla="*/ 145339 h 6858000"/>
              <a:gd name="connsiteX5" fmla="*/ 2339431 w 7188051"/>
              <a:gd name="connsiteY5" fmla="*/ 0 h 6858000"/>
              <a:gd name="connsiteX6" fmla="*/ 7188051 w 7188051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88051" h="6858000">
                <a:moveTo>
                  <a:pt x="7188051" y="6858000"/>
                </a:moveTo>
                <a:lnTo>
                  <a:pt x="108694" y="6858000"/>
                </a:lnTo>
                <a:lnTo>
                  <a:pt x="79127" y="6681235"/>
                </a:lnTo>
                <a:cubicBezTo>
                  <a:pt x="26981" y="6316967"/>
                  <a:pt x="0" y="5944579"/>
                  <a:pt x="0" y="5565888"/>
                </a:cubicBezTo>
                <a:cubicBezTo>
                  <a:pt x="0" y="3459953"/>
                  <a:pt x="834428" y="1548908"/>
                  <a:pt x="2190696" y="145339"/>
                </a:cubicBezTo>
                <a:lnTo>
                  <a:pt x="2339431" y="0"/>
                </a:lnTo>
                <a:lnTo>
                  <a:pt x="7188051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Inhaltsplatzhalter 4" descr="Ein Bild, das Spiel, Tisch enthält.&#10;&#10;Automatisch generierte Beschreibung">
            <a:extLst>
              <a:ext uri="{FF2B5EF4-FFF2-40B4-BE49-F238E27FC236}">
                <a16:creationId xmlns:a16="http://schemas.microsoft.com/office/drawing/2014/main" xmlns="" id="{68E52487-7A50-4512-ADA7-9E003F8797E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37" r="2" b="2"/>
          <a:stretch/>
        </p:blipFill>
        <p:spPr>
          <a:xfrm>
            <a:off x="1" y="10"/>
            <a:ext cx="7028495" cy="6857990"/>
          </a:xfrm>
          <a:custGeom>
            <a:avLst/>
            <a:gdLst/>
            <a:ahLst/>
            <a:cxnLst/>
            <a:rect l="l" t="t" r="r" b="b"/>
            <a:pathLst>
              <a:path w="7028495" h="6858000">
                <a:moveTo>
                  <a:pt x="0" y="0"/>
                </a:moveTo>
                <a:lnTo>
                  <a:pt x="6915668" y="0"/>
                </a:lnTo>
                <a:lnTo>
                  <a:pt x="6952411" y="219663"/>
                </a:lnTo>
                <a:cubicBezTo>
                  <a:pt x="7002551" y="569921"/>
                  <a:pt x="7028495" y="927986"/>
                  <a:pt x="7028495" y="1292112"/>
                </a:cubicBezTo>
                <a:cubicBezTo>
                  <a:pt x="7028495" y="3343346"/>
                  <a:pt x="6205186" y="5202289"/>
                  <a:pt x="4870994" y="6556512"/>
                </a:cubicBezTo>
                <a:lnTo>
                  <a:pt x="4556185" y="6858000"/>
                </a:lnTo>
                <a:lnTo>
                  <a:pt x="0" y="6858000"/>
                </a:lnTo>
                <a:close/>
              </a:path>
            </a:pathLst>
          </a:custGeom>
          <a:effectLst>
            <a:outerShdw blurRad="50800" dist="50800" dir="5400000" algn="ctr" rotWithShape="0">
              <a:schemeClr val="accent1">
                <a:lumMod val="60000"/>
                <a:lumOff val="40000"/>
                <a:alpha val="72000"/>
              </a:schemeClr>
            </a:outerShdw>
          </a:effectLst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xmlns="" id="{4C64F0F1-1CD1-49E3-8C00-25248BCDF79F}"/>
              </a:ext>
            </a:extLst>
          </p:cNvPr>
          <p:cNvSpPr txBox="1"/>
          <p:nvPr/>
        </p:nvSpPr>
        <p:spPr>
          <a:xfrm>
            <a:off x="7028496" y="3040656"/>
            <a:ext cx="531609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In der Klasse 9 hast du Wirtschaftswissenschaft als Unterrichtsfach mit den entsprechenden Themen.</a:t>
            </a:r>
          </a:p>
          <a:p>
            <a:r>
              <a:rPr lang="de-DE" dirty="0"/>
              <a:t>Dort gibt es u.a. ein beliebtes, umfangreiches Planspiel: eine Firmengründung. </a:t>
            </a:r>
          </a:p>
          <a:p>
            <a:r>
              <a:rPr lang="de-DE" dirty="0"/>
              <a:t>Dazu benötigst du all deine Computerkenntnisse aus der Klasse 8:</a:t>
            </a:r>
          </a:p>
          <a:p>
            <a:r>
              <a:rPr lang="de-DE" dirty="0"/>
              <a:t/>
            </a:r>
            <a:br>
              <a:rPr lang="de-DE" dirty="0"/>
            </a:br>
            <a:r>
              <a:rPr lang="de-DE" dirty="0"/>
              <a:t>Im Team erstellt ihr dann ein Konzept für eure Firma (Word/ Zeichenkurs), berechnet eure Firmenkosten (Excel), testet den Markt für eurer Produkt (</a:t>
            </a:r>
            <a:r>
              <a:rPr lang="de-DE" dirty="0" err="1"/>
              <a:t>GrafStat</a:t>
            </a:r>
            <a:r>
              <a:rPr lang="de-DE" dirty="0"/>
              <a:t>), präsentiert eure Idee (PowerPoint) und entwickelt Werbung für euer Produkt (Photoshop)</a:t>
            </a:r>
          </a:p>
        </p:txBody>
      </p:sp>
    </p:spTree>
    <p:extLst>
      <p:ext uri="{BB962C8B-B14F-4D97-AF65-F5344CB8AC3E}">
        <p14:creationId xmlns:p14="http://schemas.microsoft.com/office/powerpoint/2010/main" val="10186553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CFDB5A20-722A-4E2C-B601-2C71DBFA13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40883" y="979503"/>
            <a:ext cx="4299923" cy="1226870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dirty="0" err="1"/>
              <a:t>Wer</a:t>
            </a:r>
            <a:r>
              <a:rPr lang="en-US" dirty="0"/>
              <a:t> </a:t>
            </a:r>
            <a:r>
              <a:rPr lang="en-US" dirty="0" err="1"/>
              <a:t>sollte</a:t>
            </a:r>
            <a:r>
              <a:rPr lang="en-US" dirty="0"/>
              <a:t> </a:t>
            </a:r>
            <a:r>
              <a:rPr lang="en-US" dirty="0" err="1"/>
              <a:t>WiWi</a:t>
            </a:r>
            <a:r>
              <a:rPr lang="en-US" dirty="0"/>
              <a:t> </a:t>
            </a:r>
            <a:r>
              <a:rPr lang="en-US" dirty="0" err="1"/>
              <a:t>wählen</a:t>
            </a:r>
            <a:r>
              <a:rPr lang="en-US" dirty="0"/>
              <a:t>? 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E49CC64F-7275-4E33-961B-0C5CDC43987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 flipV="1">
            <a:off x="1" y="0"/>
            <a:ext cx="7188051" cy="6858000"/>
          </a:xfrm>
          <a:custGeom>
            <a:avLst/>
            <a:gdLst>
              <a:gd name="connsiteX0" fmla="*/ 7188051 w 7188051"/>
              <a:gd name="connsiteY0" fmla="*/ 6858000 h 6858000"/>
              <a:gd name="connsiteX1" fmla="*/ 108694 w 7188051"/>
              <a:gd name="connsiteY1" fmla="*/ 6858000 h 6858000"/>
              <a:gd name="connsiteX2" fmla="*/ 79127 w 7188051"/>
              <a:gd name="connsiteY2" fmla="*/ 6681235 h 6858000"/>
              <a:gd name="connsiteX3" fmla="*/ 0 w 7188051"/>
              <a:gd name="connsiteY3" fmla="*/ 5565888 h 6858000"/>
              <a:gd name="connsiteX4" fmla="*/ 2190696 w 7188051"/>
              <a:gd name="connsiteY4" fmla="*/ 145339 h 6858000"/>
              <a:gd name="connsiteX5" fmla="*/ 2339431 w 7188051"/>
              <a:gd name="connsiteY5" fmla="*/ 0 h 6858000"/>
              <a:gd name="connsiteX6" fmla="*/ 7188051 w 7188051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88051" h="6858000">
                <a:moveTo>
                  <a:pt x="7188051" y="6858000"/>
                </a:moveTo>
                <a:lnTo>
                  <a:pt x="108694" y="6858000"/>
                </a:lnTo>
                <a:lnTo>
                  <a:pt x="79127" y="6681235"/>
                </a:lnTo>
                <a:cubicBezTo>
                  <a:pt x="26981" y="6316967"/>
                  <a:pt x="0" y="5944579"/>
                  <a:pt x="0" y="5565888"/>
                </a:cubicBezTo>
                <a:cubicBezTo>
                  <a:pt x="0" y="3459953"/>
                  <a:pt x="834428" y="1548908"/>
                  <a:pt x="2190696" y="145339"/>
                </a:cubicBezTo>
                <a:lnTo>
                  <a:pt x="2339431" y="0"/>
                </a:lnTo>
                <a:lnTo>
                  <a:pt x="7188051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Inhaltsplatzhalter 4" descr="Ein Bild, das Spiel, Tisch enthält.&#10;&#10;Automatisch generierte Beschreibung">
            <a:extLst>
              <a:ext uri="{FF2B5EF4-FFF2-40B4-BE49-F238E27FC236}">
                <a16:creationId xmlns:a16="http://schemas.microsoft.com/office/drawing/2014/main" xmlns="" id="{68E52487-7A50-4512-ADA7-9E003F8797E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37" r="2" b="2"/>
          <a:stretch/>
        </p:blipFill>
        <p:spPr>
          <a:xfrm>
            <a:off x="1" y="10"/>
            <a:ext cx="7028495" cy="6857990"/>
          </a:xfrm>
          <a:custGeom>
            <a:avLst/>
            <a:gdLst/>
            <a:ahLst/>
            <a:cxnLst/>
            <a:rect l="l" t="t" r="r" b="b"/>
            <a:pathLst>
              <a:path w="7028495" h="6858000">
                <a:moveTo>
                  <a:pt x="0" y="0"/>
                </a:moveTo>
                <a:lnTo>
                  <a:pt x="6915668" y="0"/>
                </a:lnTo>
                <a:lnTo>
                  <a:pt x="6952411" y="219663"/>
                </a:lnTo>
                <a:cubicBezTo>
                  <a:pt x="7002551" y="569921"/>
                  <a:pt x="7028495" y="927986"/>
                  <a:pt x="7028495" y="1292112"/>
                </a:cubicBezTo>
                <a:cubicBezTo>
                  <a:pt x="7028495" y="3343346"/>
                  <a:pt x="6205186" y="5202289"/>
                  <a:pt x="4870994" y="6556512"/>
                </a:cubicBezTo>
                <a:lnTo>
                  <a:pt x="4556185" y="6858000"/>
                </a:lnTo>
                <a:lnTo>
                  <a:pt x="0" y="6858000"/>
                </a:lnTo>
                <a:close/>
              </a:path>
            </a:pathLst>
          </a:custGeom>
          <a:effectLst>
            <a:outerShdw blurRad="50800" dist="50800" dir="5400000" algn="ctr" rotWithShape="0">
              <a:schemeClr val="accent1">
                <a:lumMod val="60000"/>
                <a:lumOff val="40000"/>
                <a:alpha val="72000"/>
              </a:schemeClr>
            </a:outerShdw>
          </a:effectLst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xmlns="" id="{7B9C742A-BD79-4A48-9ADE-F2DA91745A0E}"/>
              </a:ext>
            </a:extLst>
          </p:cNvPr>
          <p:cNvSpPr txBox="1"/>
          <p:nvPr/>
        </p:nvSpPr>
        <p:spPr>
          <a:xfrm>
            <a:off x="6865998" y="3429000"/>
            <a:ext cx="52330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/>
          </a:p>
          <a:p>
            <a:r>
              <a:rPr lang="de-DE" dirty="0"/>
              <a:t>Du bist hier richtig</a:t>
            </a:r>
          </a:p>
          <a:p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wenn du Spaß daran hast Neues am PC zu lernen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wenn du gern im Team arbeitest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wenn dir eine gute PC-Grundausbildung wichtig ist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wenn du Aufgaben magst, die dich weiterbringen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178040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CFDB5A20-722A-4E2C-B601-2C71DBFA13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62917" y="858542"/>
            <a:ext cx="4299923" cy="1226870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dirty="0"/>
              <a:t>Wie </a:t>
            </a:r>
            <a:r>
              <a:rPr lang="en-US" dirty="0" err="1"/>
              <a:t>entsteht</a:t>
            </a:r>
            <a:r>
              <a:rPr lang="en-US" dirty="0"/>
              <a:t> die </a:t>
            </a:r>
            <a:r>
              <a:rPr lang="en-US" dirty="0" err="1"/>
              <a:t>WiWi</a:t>
            </a:r>
            <a:r>
              <a:rPr lang="en-US" dirty="0"/>
              <a:t>-Note? 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E49CC64F-7275-4E33-961B-0C5CDC43987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 flipV="1">
            <a:off x="1" y="0"/>
            <a:ext cx="7188051" cy="6858000"/>
          </a:xfrm>
          <a:custGeom>
            <a:avLst/>
            <a:gdLst>
              <a:gd name="connsiteX0" fmla="*/ 7188051 w 7188051"/>
              <a:gd name="connsiteY0" fmla="*/ 6858000 h 6858000"/>
              <a:gd name="connsiteX1" fmla="*/ 108694 w 7188051"/>
              <a:gd name="connsiteY1" fmla="*/ 6858000 h 6858000"/>
              <a:gd name="connsiteX2" fmla="*/ 79127 w 7188051"/>
              <a:gd name="connsiteY2" fmla="*/ 6681235 h 6858000"/>
              <a:gd name="connsiteX3" fmla="*/ 0 w 7188051"/>
              <a:gd name="connsiteY3" fmla="*/ 5565888 h 6858000"/>
              <a:gd name="connsiteX4" fmla="*/ 2190696 w 7188051"/>
              <a:gd name="connsiteY4" fmla="*/ 145339 h 6858000"/>
              <a:gd name="connsiteX5" fmla="*/ 2339431 w 7188051"/>
              <a:gd name="connsiteY5" fmla="*/ 0 h 6858000"/>
              <a:gd name="connsiteX6" fmla="*/ 7188051 w 7188051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88051" h="6858000">
                <a:moveTo>
                  <a:pt x="7188051" y="6858000"/>
                </a:moveTo>
                <a:lnTo>
                  <a:pt x="108694" y="6858000"/>
                </a:lnTo>
                <a:lnTo>
                  <a:pt x="79127" y="6681235"/>
                </a:lnTo>
                <a:cubicBezTo>
                  <a:pt x="26981" y="6316967"/>
                  <a:pt x="0" y="5944579"/>
                  <a:pt x="0" y="5565888"/>
                </a:cubicBezTo>
                <a:cubicBezTo>
                  <a:pt x="0" y="3459953"/>
                  <a:pt x="834428" y="1548908"/>
                  <a:pt x="2190696" y="145339"/>
                </a:cubicBezTo>
                <a:lnTo>
                  <a:pt x="2339431" y="0"/>
                </a:lnTo>
                <a:lnTo>
                  <a:pt x="7188051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Inhaltsplatzhalter 4" descr="Ein Bild, das Spiel, Tisch enthält.&#10;&#10;Automatisch generierte Beschreibung">
            <a:extLst>
              <a:ext uri="{FF2B5EF4-FFF2-40B4-BE49-F238E27FC236}">
                <a16:creationId xmlns:a16="http://schemas.microsoft.com/office/drawing/2014/main" xmlns="" id="{68E52487-7A50-4512-ADA7-9E003F8797E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37" r="2" b="2"/>
          <a:stretch/>
        </p:blipFill>
        <p:spPr>
          <a:xfrm>
            <a:off x="1" y="10"/>
            <a:ext cx="7028495" cy="6857990"/>
          </a:xfrm>
          <a:custGeom>
            <a:avLst/>
            <a:gdLst/>
            <a:ahLst/>
            <a:cxnLst/>
            <a:rect l="l" t="t" r="r" b="b"/>
            <a:pathLst>
              <a:path w="7028495" h="6858000">
                <a:moveTo>
                  <a:pt x="0" y="0"/>
                </a:moveTo>
                <a:lnTo>
                  <a:pt x="6915668" y="0"/>
                </a:lnTo>
                <a:lnTo>
                  <a:pt x="6952411" y="219663"/>
                </a:lnTo>
                <a:cubicBezTo>
                  <a:pt x="7002551" y="569921"/>
                  <a:pt x="7028495" y="927986"/>
                  <a:pt x="7028495" y="1292112"/>
                </a:cubicBezTo>
                <a:cubicBezTo>
                  <a:pt x="7028495" y="3343346"/>
                  <a:pt x="6205186" y="5202289"/>
                  <a:pt x="4870994" y="6556512"/>
                </a:cubicBezTo>
                <a:lnTo>
                  <a:pt x="4556185" y="6858000"/>
                </a:lnTo>
                <a:lnTo>
                  <a:pt x="0" y="6858000"/>
                </a:lnTo>
                <a:close/>
              </a:path>
            </a:pathLst>
          </a:custGeom>
          <a:effectLst>
            <a:outerShdw blurRad="50800" dist="50800" dir="5400000" algn="ctr" rotWithShape="0">
              <a:schemeClr val="accent1">
                <a:lumMod val="60000"/>
                <a:lumOff val="40000"/>
                <a:alpha val="72000"/>
              </a:schemeClr>
            </a:outerShdw>
          </a:effectLst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xmlns="" id="{887ECFD4-0DF2-4050-A4B8-2B50C49BF9E7}"/>
              </a:ext>
            </a:extLst>
          </p:cNvPr>
          <p:cNvSpPr txBox="1"/>
          <p:nvPr/>
        </p:nvSpPr>
        <p:spPr>
          <a:xfrm>
            <a:off x="7225587" y="3018622"/>
            <a:ext cx="473725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Du schreibst vier Klassenarbeiten in </a:t>
            </a:r>
            <a:r>
              <a:rPr lang="de-DE" dirty="0" err="1"/>
              <a:t>Wiwi</a:t>
            </a:r>
            <a:r>
              <a:rPr lang="de-DE" dirty="0"/>
              <a:t> Kl. 8, eine Klassenarbeit wird dabei durch ein (Team-) Projekt ersetzt. </a:t>
            </a:r>
          </a:p>
          <a:p>
            <a:endParaRPr lang="de-DE" dirty="0"/>
          </a:p>
          <a:p>
            <a:r>
              <a:rPr lang="de-DE" dirty="0"/>
              <a:t>Deine </a:t>
            </a:r>
            <a:r>
              <a:rPr lang="de-DE" dirty="0" err="1"/>
              <a:t>SoMi</a:t>
            </a:r>
            <a:r>
              <a:rPr lang="de-DE" dirty="0"/>
              <a:t>-Note ergibt sich aus der Mitarbeit im Unterricht und aus deinem Anteil im Team:</a:t>
            </a:r>
          </a:p>
          <a:p>
            <a:r>
              <a:rPr lang="de-DE" dirty="0"/>
              <a:t>Das gemeinsame Lernen ist hier sehr wichtig, daher zählt es z.B. auch positiv, wenn man Mitschülern bereitwillig bei Problemen hilft.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429098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CFDB5A20-722A-4E2C-B601-2C71DBFA13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8052" y="0"/>
            <a:ext cx="5163504" cy="3188491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3600" dirty="0"/>
              <a:t>Muss ich </a:t>
            </a:r>
            <a:r>
              <a:rPr lang="en-US" sz="3600" dirty="0" err="1"/>
              <a:t>zu</a:t>
            </a:r>
            <a:r>
              <a:rPr lang="en-US" sz="3600" dirty="0"/>
              <a:t> </a:t>
            </a:r>
            <a:r>
              <a:rPr lang="en-US" sz="3600" dirty="0" err="1"/>
              <a:t>Hause</a:t>
            </a:r>
            <a:r>
              <a:rPr lang="en-US" sz="3600" dirty="0"/>
              <a:t> </a:t>
            </a:r>
            <a:r>
              <a:rPr lang="en-US" sz="3600" dirty="0" err="1"/>
              <a:t>einen</a:t>
            </a:r>
            <a:r>
              <a:rPr lang="en-US" sz="3600" dirty="0"/>
              <a:t> Computer </a:t>
            </a:r>
            <a:r>
              <a:rPr lang="en-US" sz="3600" dirty="0" err="1"/>
              <a:t>mit</a:t>
            </a:r>
            <a:r>
              <a:rPr lang="en-US" sz="3600" dirty="0"/>
              <a:t> den </a:t>
            </a:r>
            <a:r>
              <a:rPr lang="en-US" sz="3600" dirty="0" err="1"/>
              <a:t>WiWi-Programmen</a:t>
            </a:r>
            <a:r>
              <a:rPr lang="en-US" sz="3600" dirty="0"/>
              <a:t> </a:t>
            </a:r>
            <a:r>
              <a:rPr lang="en-US" sz="3600" dirty="0" err="1"/>
              <a:t>haben</a:t>
            </a:r>
            <a:r>
              <a:rPr lang="en-US" sz="3600" dirty="0"/>
              <a:t>, </a:t>
            </a:r>
            <a:r>
              <a:rPr lang="en-US" sz="3600" dirty="0" err="1"/>
              <a:t>damit</a:t>
            </a:r>
            <a:r>
              <a:rPr lang="en-US" sz="3600" dirty="0"/>
              <a:t> ich </a:t>
            </a:r>
            <a:r>
              <a:rPr lang="en-US" sz="3600" dirty="0" err="1"/>
              <a:t>überhaupt</a:t>
            </a:r>
            <a:r>
              <a:rPr lang="en-US" sz="3600" dirty="0"/>
              <a:t> </a:t>
            </a:r>
            <a:r>
              <a:rPr lang="en-US" sz="3600" dirty="0" err="1"/>
              <a:t>teilnehmen</a:t>
            </a:r>
            <a:r>
              <a:rPr lang="en-US" sz="3600" dirty="0"/>
              <a:t> </a:t>
            </a:r>
            <a:r>
              <a:rPr lang="en-US" sz="3600" dirty="0" err="1"/>
              <a:t>oder</a:t>
            </a:r>
            <a:r>
              <a:rPr lang="en-US" sz="3600" dirty="0"/>
              <a:t> </a:t>
            </a:r>
            <a:r>
              <a:rPr lang="en-US" sz="3600" dirty="0" err="1"/>
              <a:t>meine</a:t>
            </a:r>
            <a:r>
              <a:rPr lang="en-US" sz="3600" dirty="0"/>
              <a:t> </a:t>
            </a:r>
            <a:r>
              <a:rPr lang="en-US" sz="3600" dirty="0" err="1"/>
              <a:t>Hausaufgaben</a:t>
            </a:r>
            <a:r>
              <a:rPr lang="en-US" sz="3600" dirty="0"/>
              <a:t> </a:t>
            </a:r>
            <a:r>
              <a:rPr lang="en-US" sz="3600" dirty="0" err="1"/>
              <a:t>lösen</a:t>
            </a:r>
            <a:r>
              <a:rPr lang="en-US" sz="3600" dirty="0"/>
              <a:t> </a:t>
            </a:r>
            <a:r>
              <a:rPr lang="en-US" sz="3600" dirty="0" err="1"/>
              <a:t>kann</a:t>
            </a:r>
            <a:r>
              <a:rPr lang="en-US" sz="3600" dirty="0"/>
              <a:t>? 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E49CC64F-7275-4E33-961B-0C5CDC43987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 flipV="1">
            <a:off x="1" y="0"/>
            <a:ext cx="7188051" cy="6858000"/>
          </a:xfrm>
          <a:custGeom>
            <a:avLst/>
            <a:gdLst>
              <a:gd name="connsiteX0" fmla="*/ 7188051 w 7188051"/>
              <a:gd name="connsiteY0" fmla="*/ 6858000 h 6858000"/>
              <a:gd name="connsiteX1" fmla="*/ 108694 w 7188051"/>
              <a:gd name="connsiteY1" fmla="*/ 6858000 h 6858000"/>
              <a:gd name="connsiteX2" fmla="*/ 79127 w 7188051"/>
              <a:gd name="connsiteY2" fmla="*/ 6681235 h 6858000"/>
              <a:gd name="connsiteX3" fmla="*/ 0 w 7188051"/>
              <a:gd name="connsiteY3" fmla="*/ 5565888 h 6858000"/>
              <a:gd name="connsiteX4" fmla="*/ 2190696 w 7188051"/>
              <a:gd name="connsiteY4" fmla="*/ 145339 h 6858000"/>
              <a:gd name="connsiteX5" fmla="*/ 2339431 w 7188051"/>
              <a:gd name="connsiteY5" fmla="*/ 0 h 6858000"/>
              <a:gd name="connsiteX6" fmla="*/ 7188051 w 7188051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88051" h="6858000">
                <a:moveTo>
                  <a:pt x="7188051" y="6858000"/>
                </a:moveTo>
                <a:lnTo>
                  <a:pt x="108694" y="6858000"/>
                </a:lnTo>
                <a:lnTo>
                  <a:pt x="79127" y="6681235"/>
                </a:lnTo>
                <a:cubicBezTo>
                  <a:pt x="26981" y="6316967"/>
                  <a:pt x="0" y="5944579"/>
                  <a:pt x="0" y="5565888"/>
                </a:cubicBezTo>
                <a:cubicBezTo>
                  <a:pt x="0" y="3459953"/>
                  <a:pt x="834428" y="1548908"/>
                  <a:pt x="2190696" y="145339"/>
                </a:cubicBezTo>
                <a:lnTo>
                  <a:pt x="2339431" y="0"/>
                </a:lnTo>
                <a:lnTo>
                  <a:pt x="7188051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Inhaltsplatzhalter 4" descr="Ein Bild, das Spiel, Tisch enthält.&#10;&#10;Automatisch generierte Beschreibung">
            <a:extLst>
              <a:ext uri="{FF2B5EF4-FFF2-40B4-BE49-F238E27FC236}">
                <a16:creationId xmlns:a16="http://schemas.microsoft.com/office/drawing/2014/main" xmlns="" id="{68E52487-7A50-4512-ADA7-9E003F8797E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37" r="2" b="2"/>
          <a:stretch/>
        </p:blipFill>
        <p:spPr>
          <a:xfrm>
            <a:off x="1" y="10"/>
            <a:ext cx="7028495" cy="6857990"/>
          </a:xfrm>
          <a:custGeom>
            <a:avLst/>
            <a:gdLst/>
            <a:ahLst/>
            <a:cxnLst/>
            <a:rect l="l" t="t" r="r" b="b"/>
            <a:pathLst>
              <a:path w="7028495" h="6858000">
                <a:moveTo>
                  <a:pt x="0" y="0"/>
                </a:moveTo>
                <a:lnTo>
                  <a:pt x="6915668" y="0"/>
                </a:lnTo>
                <a:lnTo>
                  <a:pt x="6952411" y="219663"/>
                </a:lnTo>
                <a:cubicBezTo>
                  <a:pt x="7002551" y="569921"/>
                  <a:pt x="7028495" y="927986"/>
                  <a:pt x="7028495" y="1292112"/>
                </a:cubicBezTo>
                <a:cubicBezTo>
                  <a:pt x="7028495" y="3343346"/>
                  <a:pt x="6205186" y="5202289"/>
                  <a:pt x="4870994" y="6556512"/>
                </a:cubicBezTo>
                <a:lnTo>
                  <a:pt x="4556185" y="6858000"/>
                </a:lnTo>
                <a:lnTo>
                  <a:pt x="0" y="6858000"/>
                </a:lnTo>
                <a:close/>
              </a:path>
            </a:pathLst>
          </a:custGeom>
          <a:effectLst>
            <a:outerShdw blurRad="50800" dist="50800" dir="5400000" algn="ctr" rotWithShape="0">
              <a:schemeClr val="accent1">
                <a:lumMod val="60000"/>
                <a:lumOff val="40000"/>
                <a:alpha val="72000"/>
              </a:schemeClr>
            </a:outerShdw>
          </a:effectLst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xmlns="" id="{573A82FC-1D6C-4EF9-B998-94E3C00BCD25}"/>
              </a:ext>
            </a:extLst>
          </p:cNvPr>
          <p:cNvSpPr txBox="1"/>
          <p:nvPr/>
        </p:nvSpPr>
        <p:spPr>
          <a:xfrm>
            <a:off x="7028495" y="3730584"/>
            <a:ext cx="516350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Nein, keine Angst! Du lernst alles Wichtige an den PCs in der Schule und löst dort auch deine Aufgaben.</a:t>
            </a:r>
          </a:p>
          <a:p>
            <a:endParaRPr lang="de-DE" dirty="0"/>
          </a:p>
          <a:p>
            <a:r>
              <a:rPr lang="de-DE" dirty="0"/>
              <a:t>Wenn du die Office-Programme beherrschst, dann kann du auch ähnliche Computerprogramme bedienen. Zu Office und den anderen Programmen zeigen wir dir kostenlose Alternativen.</a:t>
            </a:r>
          </a:p>
          <a:p>
            <a:endParaRPr lang="de-DE" dirty="0"/>
          </a:p>
          <a:p>
            <a:r>
              <a:rPr lang="de-DE" dirty="0"/>
              <a:t>Hausaufgaben können z.B. Kurzreferate sein.</a:t>
            </a:r>
          </a:p>
        </p:txBody>
      </p:sp>
    </p:spTree>
    <p:extLst>
      <p:ext uri="{BB962C8B-B14F-4D97-AF65-F5344CB8AC3E}">
        <p14:creationId xmlns:p14="http://schemas.microsoft.com/office/powerpoint/2010/main" val="22066957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CFDB5A20-722A-4E2C-B601-2C71DBFA13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8680" y="619932"/>
            <a:ext cx="4299923" cy="4264907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dirty="0"/>
              <a:t>Du </a:t>
            </a:r>
            <a:r>
              <a:rPr lang="en-US" dirty="0" err="1"/>
              <a:t>willst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genau</a:t>
            </a:r>
            <a:r>
              <a:rPr lang="en-US" dirty="0"/>
              <a:t> </a:t>
            </a:r>
            <a:r>
              <a:rPr lang="en-US" dirty="0" err="1"/>
              <a:t>wissen</a:t>
            </a:r>
            <a:r>
              <a:rPr lang="en-US" dirty="0"/>
              <a:t>, was </a:t>
            </a:r>
            <a:r>
              <a:rPr lang="en-US" dirty="0" err="1"/>
              <a:t>inhaltlich</a:t>
            </a:r>
            <a:r>
              <a:rPr lang="en-US" dirty="0"/>
              <a:t> auf dich </a:t>
            </a:r>
            <a:r>
              <a:rPr lang="en-US" dirty="0" err="1"/>
              <a:t>zukommt</a:t>
            </a:r>
            <a:r>
              <a:rPr lang="en-US" dirty="0"/>
              <a:t>? 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Dann </a:t>
            </a:r>
            <a:r>
              <a:rPr lang="en-US" dirty="0" err="1"/>
              <a:t>schau</a:t>
            </a:r>
            <a:r>
              <a:rPr lang="en-US" dirty="0"/>
              <a:t> mal </a:t>
            </a:r>
            <a:r>
              <a:rPr lang="en-US" dirty="0" err="1"/>
              <a:t>hier</a:t>
            </a:r>
            <a:r>
              <a:rPr lang="en-US" dirty="0"/>
              <a:t>: 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E49CC64F-7275-4E33-961B-0C5CDC43987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 flipV="1">
            <a:off x="1" y="0"/>
            <a:ext cx="7188051" cy="6858000"/>
          </a:xfrm>
          <a:custGeom>
            <a:avLst/>
            <a:gdLst>
              <a:gd name="connsiteX0" fmla="*/ 7188051 w 7188051"/>
              <a:gd name="connsiteY0" fmla="*/ 6858000 h 6858000"/>
              <a:gd name="connsiteX1" fmla="*/ 108694 w 7188051"/>
              <a:gd name="connsiteY1" fmla="*/ 6858000 h 6858000"/>
              <a:gd name="connsiteX2" fmla="*/ 79127 w 7188051"/>
              <a:gd name="connsiteY2" fmla="*/ 6681235 h 6858000"/>
              <a:gd name="connsiteX3" fmla="*/ 0 w 7188051"/>
              <a:gd name="connsiteY3" fmla="*/ 5565888 h 6858000"/>
              <a:gd name="connsiteX4" fmla="*/ 2190696 w 7188051"/>
              <a:gd name="connsiteY4" fmla="*/ 145339 h 6858000"/>
              <a:gd name="connsiteX5" fmla="*/ 2339431 w 7188051"/>
              <a:gd name="connsiteY5" fmla="*/ 0 h 6858000"/>
              <a:gd name="connsiteX6" fmla="*/ 7188051 w 7188051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88051" h="6858000">
                <a:moveTo>
                  <a:pt x="7188051" y="6858000"/>
                </a:moveTo>
                <a:lnTo>
                  <a:pt x="108694" y="6858000"/>
                </a:lnTo>
                <a:lnTo>
                  <a:pt x="79127" y="6681235"/>
                </a:lnTo>
                <a:cubicBezTo>
                  <a:pt x="26981" y="6316967"/>
                  <a:pt x="0" y="5944579"/>
                  <a:pt x="0" y="5565888"/>
                </a:cubicBezTo>
                <a:cubicBezTo>
                  <a:pt x="0" y="3459953"/>
                  <a:pt x="834428" y="1548908"/>
                  <a:pt x="2190696" y="145339"/>
                </a:cubicBezTo>
                <a:lnTo>
                  <a:pt x="2339431" y="0"/>
                </a:lnTo>
                <a:lnTo>
                  <a:pt x="7188051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Inhaltsplatzhalter 4" descr="Ein Bild, das Spiel, Tisch enthält.&#10;&#10;Automatisch generierte Beschreibung">
            <a:extLst>
              <a:ext uri="{FF2B5EF4-FFF2-40B4-BE49-F238E27FC236}">
                <a16:creationId xmlns:a16="http://schemas.microsoft.com/office/drawing/2014/main" xmlns="" id="{68E52487-7A50-4512-ADA7-9E003F8797E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37" r="2" b="2"/>
          <a:stretch/>
        </p:blipFill>
        <p:spPr>
          <a:xfrm>
            <a:off x="1" y="10"/>
            <a:ext cx="7028495" cy="6857990"/>
          </a:xfrm>
          <a:custGeom>
            <a:avLst/>
            <a:gdLst/>
            <a:ahLst/>
            <a:cxnLst/>
            <a:rect l="l" t="t" r="r" b="b"/>
            <a:pathLst>
              <a:path w="7028495" h="6858000">
                <a:moveTo>
                  <a:pt x="0" y="0"/>
                </a:moveTo>
                <a:lnTo>
                  <a:pt x="6915668" y="0"/>
                </a:lnTo>
                <a:lnTo>
                  <a:pt x="6952411" y="219663"/>
                </a:lnTo>
                <a:cubicBezTo>
                  <a:pt x="7002551" y="569921"/>
                  <a:pt x="7028495" y="927986"/>
                  <a:pt x="7028495" y="1292112"/>
                </a:cubicBezTo>
                <a:cubicBezTo>
                  <a:pt x="7028495" y="3343346"/>
                  <a:pt x="6205186" y="5202289"/>
                  <a:pt x="4870994" y="6556512"/>
                </a:cubicBezTo>
                <a:lnTo>
                  <a:pt x="4556185" y="6858000"/>
                </a:lnTo>
                <a:lnTo>
                  <a:pt x="0" y="6858000"/>
                </a:lnTo>
                <a:close/>
              </a:path>
            </a:pathLst>
          </a:custGeom>
          <a:effectLst>
            <a:outerShdw blurRad="50800" dist="50800" dir="5400000" algn="ctr" rotWithShape="0">
              <a:schemeClr val="accent1">
                <a:lumMod val="60000"/>
                <a:lumOff val="40000"/>
                <a:alpha val="72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639644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9DC80366-A2B0-4487-A0F4-378CD07FA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r>
              <a:rPr lang="de-DE" dirty="0"/>
              <a:t>Wer schreibt, der bleibt!</a:t>
            </a:r>
            <a:br>
              <a:rPr lang="de-DE" dirty="0"/>
            </a:br>
            <a:r>
              <a:rPr lang="de-DE" dirty="0"/>
              <a:t>Textverarbeitung mit Word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xmlns="" id="{180A5449-DA12-4B08-B89F-944A46DCDC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871722"/>
            <a:ext cx="866572" cy="544483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xmlns="" id="{15E3F7F2-9CF1-4BB8-83A2-CD30E1745B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27780" y="233160"/>
            <a:ext cx="581106" cy="1457528"/>
          </a:xfrm>
          <a:prstGeom prst="rect">
            <a:avLst/>
          </a:prstGeom>
        </p:spPr>
      </p:pic>
      <p:sp>
        <p:nvSpPr>
          <p:cNvPr id="9" name="Inhaltsplatzhalter 8">
            <a:extLst>
              <a:ext uri="{FF2B5EF4-FFF2-40B4-BE49-F238E27FC236}">
                <a16:creationId xmlns:a16="http://schemas.microsoft.com/office/drawing/2014/main" xmlns="" id="{7F36A592-7837-42C4-B52F-402AF60595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endParaRPr lang="de-DE" dirty="0"/>
          </a:p>
          <a:p>
            <a:r>
              <a:rPr lang="de-DE" dirty="0"/>
              <a:t>Hier lernst du Schritt für Schritt, wie du Texte schnell und effektiv schreiben und gestalten kannst</a:t>
            </a:r>
          </a:p>
          <a:p>
            <a:r>
              <a:rPr lang="de-DE" dirty="0"/>
              <a:t>Du lernst die eingebaute Intelligenz von Word kennen</a:t>
            </a:r>
          </a:p>
          <a:p>
            <a:r>
              <a:rPr lang="de-DE" dirty="0"/>
              <a:t>Textverarbeitung zu beherrschen ist wesentlich, kannst du es, </a:t>
            </a:r>
            <a:br>
              <a:rPr lang="de-DE" dirty="0"/>
            </a:br>
            <a:r>
              <a:rPr lang="de-DE" dirty="0"/>
              <a:t>dann sind Facharbeiten, Referate, selbsterstellte Arbeitsblätter, Briefgestaltung und vieles mehr kein Problem mehr für dich</a:t>
            </a:r>
          </a:p>
          <a:p>
            <a:pPr marL="0" indent="0">
              <a:buNone/>
            </a:pPr>
            <a:endParaRPr lang="de-DE" dirty="0"/>
          </a:p>
          <a:p>
            <a:endParaRPr lang="de-DE" dirty="0"/>
          </a:p>
          <a:p>
            <a:endParaRPr lang="de-DE" dirty="0"/>
          </a:p>
        </p:txBody>
      </p:sp>
      <p:pic>
        <p:nvPicPr>
          <p:cNvPr id="17" name="Picture 2" descr="I:\CIAB_Reihe\Microsoft\CIAB_2010\Logos_Office\presskits\Icon_Word_web.jpg">
            <a:extLst>
              <a:ext uri="{FF2B5EF4-FFF2-40B4-BE49-F238E27FC236}">
                <a16:creationId xmlns:a16="http://schemas.microsoft.com/office/drawing/2014/main" xmlns="" id="{1969268E-E7B2-410C-AC19-2E6ADEB336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414577" y="5278437"/>
            <a:ext cx="1031875" cy="103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3988144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525</Words>
  <Application>Microsoft Office PowerPoint</Application>
  <PresentationFormat>Benutzerdefiniert</PresentationFormat>
  <Paragraphs>77</Paragraphs>
  <Slides>15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16" baseType="lpstr">
      <vt:lpstr>Office</vt:lpstr>
      <vt:lpstr>WiWi ???</vt:lpstr>
      <vt:lpstr>PowerPoint-Präsentation</vt:lpstr>
      <vt:lpstr>Was lerne ich in WiWi am PC ? </vt:lpstr>
      <vt:lpstr>Was hat das in Kl.8  erlernte PC-Wissen überhaupt mit WiWi zu tun? </vt:lpstr>
      <vt:lpstr>Wer sollte WiWi wählen? </vt:lpstr>
      <vt:lpstr>Wie entsteht die WiWi-Note? </vt:lpstr>
      <vt:lpstr>Muss ich zu Hause einen Computer mit den WiWi-Programmen haben, damit ich überhaupt teilnehmen oder meine Hausaufgaben lösen kann? </vt:lpstr>
      <vt:lpstr>Du willst  genau wissen, was inhaltlich auf dich zukommt?   Dann schau mal hier: </vt:lpstr>
      <vt:lpstr>Wer schreibt, der bleibt! Textverarbeitung mit Word</vt:lpstr>
      <vt:lpstr>Ab in die Zelle! Tabellenkalkulation mit Excel</vt:lpstr>
      <vt:lpstr>Zeig´s ihnen - Aber mit Action! Präsentieren mit PowerPoint (Werbespot)</vt:lpstr>
      <vt:lpstr>Mehr Bilder braucht der Text! Grafiken und Zeichnungen selbstgemacht</vt:lpstr>
      <vt:lpstr>Kleine Fälscherwerkstatt: Bilder können lügen! Bildbearbeitung mit Photoshop</vt:lpstr>
      <vt:lpstr>Wer nicht fragt, bleibt dumm! Umfragen erstellen mit GrafStat</vt:lpstr>
      <vt:lpstr>   WiWi macht Spaß, denn der Computer kann viel für dich tun 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P MB</dc:creator>
  <cp:lastModifiedBy>Barbara Stuttmann</cp:lastModifiedBy>
  <cp:revision>35</cp:revision>
  <dcterms:created xsi:type="dcterms:W3CDTF">2020-04-17T19:54:11Z</dcterms:created>
  <dcterms:modified xsi:type="dcterms:W3CDTF">2020-04-20T09:49:14Z</dcterms:modified>
</cp:coreProperties>
</file>